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9.jpg" ContentType="image/jpg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media/image28.jpg" ContentType="image/jpg"/>
  <Override PartName="/ppt/media/image29.jpg" ContentType="image/jpg"/>
  <Override PartName="/ppt/media/image30.jpg" ContentType="image/jpg"/>
  <Override PartName="/ppt/media/image31.jpg" ContentType="image/jpg"/>
  <Override PartName="/ppt/media/image32.jpg" ContentType="image/jpg"/>
  <Override PartName="/ppt/media/image33.jpg" ContentType="image/jp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7" r:id="rId2"/>
    <p:sldId id="290" r:id="rId3"/>
    <p:sldId id="295" r:id="rId4"/>
    <p:sldId id="310" r:id="rId5"/>
    <p:sldId id="313" r:id="rId6"/>
    <p:sldId id="291" r:id="rId7"/>
    <p:sldId id="292" r:id="rId8"/>
    <p:sldId id="333" r:id="rId9"/>
    <p:sldId id="334" r:id="rId10"/>
    <p:sldId id="311" r:id="rId11"/>
    <p:sldId id="309" r:id="rId12"/>
    <p:sldId id="294" r:id="rId13"/>
    <p:sldId id="298" r:id="rId14"/>
    <p:sldId id="331" r:id="rId15"/>
    <p:sldId id="332" r:id="rId16"/>
    <p:sldId id="285" r:id="rId17"/>
    <p:sldId id="326" r:id="rId18"/>
    <p:sldId id="324" r:id="rId19"/>
    <p:sldId id="317" r:id="rId20"/>
    <p:sldId id="329" r:id="rId21"/>
    <p:sldId id="318" r:id="rId22"/>
    <p:sldId id="325" r:id="rId23"/>
    <p:sldId id="319" r:id="rId24"/>
    <p:sldId id="321" r:id="rId25"/>
    <p:sldId id="330" r:id="rId26"/>
    <p:sldId id="307" r:id="rId27"/>
    <p:sldId id="280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734"/>
    <a:srgbClr val="8F001A"/>
    <a:srgbClr val="F38A00"/>
    <a:srgbClr val="D1B400"/>
    <a:srgbClr val="ACA39A"/>
    <a:srgbClr val="049ADB"/>
    <a:srgbClr val="1BA2E2"/>
    <a:srgbClr val="2DAAE2"/>
    <a:srgbClr val="5A93E2"/>
    <a:srgbClr val="81A6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73" autoAdjust="0"/>
    <p:restoredTop sz="94627" autoAdjust="0"/>
  </p:normalViewPr>
  <p:slideViewPr>
    <p:cSldViewPr>
      <p:cViewPr varScale="1">
        <p:scale>
          <a:sx n="77" d="100"/>
          <a:sy n="77" d="100"/>
        </p:scale>
        <p:origin x="8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1BB15-DE40-F842-8059-510BF077C15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442AD-E810-5C4F-BBB9-F00611DA0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21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BA96726-B0E5-5C4D-84CE-D535101983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91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PAGE</a:t>
            </a:r>
            <a:r>
              <a:rPr lang="en-US" sz="1200" kern="1200" baseline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COUVERTURE (option 1</a:t>
            </a:r>
            <a:r>
              <a:rPr lang="en-US" sz="1200" kern="120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)</a:t>
            </a:r>
            <a:br>
              <a:rPr lang="en-US" sz="1200" kern="120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b="1" kern="120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REMARQUE</a:t>
            </a:r>
            <a:r>
              <a:rPr lang="en-US" sz="1200" b="1" kern="1200" baseline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: </a:t>
            </a:r>
            <a:r>
              <a:rPr lang="en-US" sz="1200" b="1" kern="120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À lire avant d’utiliser le gabarit</a:t>
            </a:r>
            <a:endParaRPr lang="en-US" sz="1200" b="1" kern="1200" baseline="0" smtClean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 baseline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Les éléments suivants du gabarit ne peuvent pas être modifiés :</a:t>
            </a:r>
            <a:br>
              <a:rPr lang="en-US" sz="1200" kern="1200" baseline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 baseline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En-tête institutionnel grenat (Université d’Ottawa | University of Ottawa)</a:t>
            </a:r>
            <a:br>
              <a:rPr lang="en-US" sz="1200" kern="1200" baseline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 baseline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Pied de page institutionnel comprenant la bande grise et grenat ainsi que le logo</a:t>
            </a:r>
          </a:p>
          <a:p>
            <a:endParaRPr lang="en-US" sz="1200" kern="1200" baseline="0" smtClean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Les éléments suivants du gabarit peuvent être modifiés :</a:t>
            </a:r>
            <a:br>
              <a:rPr lang="en-US" sz="1200" kern="1200" baseline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 baseline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L’adresse Web uOttawa.ca dans le pied de page peut être personnalisée afin de répondre aux besoins de l’utilisateur et le nom du document peut être inséré à la droite de l’URL si nécessaire. Vous pouvez simplement taper l’adresse Web désirée dans la boîte appropriée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La photo ou l’image de fond peut être remplacée par celle de votre choix</a:t>
            </a:r>
          </a:p>
          <a:p>
            <a:endParaRPr lang="en-US" sz="1200" kern="1200" baseline="0" smtClean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endParaRPr lang="en-US" sz="1200" kern="1200" baseline="0" smtClean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endParaRPr lang="en-US" sz="1200" kern="1200" baseline="0" smtClean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endParaRPr lang="en-US" sz="1200" kern="1200" baseline="0" smtClean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COVER PAGE (option 1)</a:t>
            </a:r>
            <a:r>
              <a:rPr lang="en-US" sz="1200" kern="1200" baseline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sz="1200" b="1" kern="120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NOTE: Read before using template</a:t>
            </a:r>
            <a:endParaRPr lang="en-US" sz="1200" b="1" kern="1200" baseline="0" smtClean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The following elements of the template must remain untouched and cannot be modified: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Corporate (Université d'Ottawa | University of Ottawa) garnet header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Corporate uOttawa footer including the grey/garnet stripe and logo</a:t>
            </a:r>
          </a:p>
          <a:p>
            <a:endParaRPr lang="en-US" sz="1200" kern="1200" smtClean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The following elements of the template may be customized: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You may include the uOttawa.ca URL of your choice in the footer, and insert the name of the document to the right of the URL, if needed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The URL</a:t>
            </a:r>
            <a:r>
              <a:rPr lang="en-US" sz="1200" kern="1200" baseline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can be customized to a specific URL by following these simple steps: On the PowerPoint View tab, in the Master Views group, select Slide Master. Select the third slide on the left side panel, and type in the desired URL on the slide</a:t>
            </a:r>
            <a:br>
              <a:rPr lang="en-US" sz="1200" kern="120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The photo or background</a:t>
            </a:r>
            <a:r>
              <a:rPr lang="en-US" sz="1200" kern="1200" baseline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image may be replaced by the photo or background image of your choice</a:t>
            </a:r>
            <a:r>
              <a:rPr lang="en-US" sz="1200" kern="120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 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96726-B0E5-5C4D-84CE-D5351019831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68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6729" tIns="43364" rIns="86729" bIns="43364"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7631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6729" tIns="43364" rIns="86729" bIns="43364"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6409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3D9F4-339B-4012-99D2-078A866BAE55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974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3D9F4-339B-4012-99D2-078A866BAE55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2531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PAGE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COUVERTURE (option 2)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REMARQUE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: </a:t>
            </a:r>
            <a:r>
              <a:rPr lang="en-US" sz="1200" b="1" kern="120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À</a:t>
            </a:r>
            <a:r>
              <a:rPr lang="en-US" sz="1200" b="1" kern="120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lire </a:t>
            </a:r>
            <a:r>
              <a:rPr lang="en-US" sz="1200" b="1" kern="120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avant</a:t>
            </a:r>
            <a:r>
              <a:rPr lang="en-US" sz="1200" b="1" kern="120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d’utiliser</a:t>
            </a:r>
            <a:r>
              <a:rPr lang="en-US" sz="1200" b="1" kern="120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 </a:t>
            </a:r>
            <a:r>
              <a:rPr lang="en-US" sz="1200" b="1" kern="120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gabarit</a:t>
            </a:r>
            <a:endParaRPr lang="en-US" sz="1200" b="1" kern="1200" baseline="0" dirty="0" smtClean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Les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éléments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suivants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du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gabarit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ne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peuvent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pas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être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modifiés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:</a:t>
            </a:r>
            <a:b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En-tête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institutionnel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grenat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Université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d’Ottawa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| University of Ottawa)</a:t>
            </a:r>
            <a:b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Pied de page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institutionnel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comprenant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bande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grise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et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grenat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ainsi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que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 logo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Les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éléments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suivants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du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gabarit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peuvent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être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modifiés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:</a:t>
            </a:r>
            <a:b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L’adresse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Web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uOttawa.ca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dans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 pied de page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peut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être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personnalisée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afin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répondre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aux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besoins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l’utilisateur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et le nom du document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peut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être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inséré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à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droite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l’URL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si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nécessaire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Vous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pouvez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simplement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taper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l’adresse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Web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désirée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dans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boîte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appropriée</a:t>
            </a:r>
            <a:endParaRPr lang="en-US" sz="1200" kern="1200" baseline="0" dirty="0" smtClean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La photo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ou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l’image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de fond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peut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être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remplacée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par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celle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votre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choix</a:t>
            </a:r>
            <a:endParaRPr lang="en-US" sz="1200" kern="1200" baseline="0" dirty="0" smtClean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COVER PAGE (option 2)</a:t>
            </a:r>
            <a:endParaRPr lang="en-US" sz="1200" kern="1200" baseline="0" dirty="0" smtClean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NOTE: Read before using template</a:t>
            </a:r>
            <a:endParaRPr lang="en-US" sz="1200" b="1" kern="1200" baseline="0" dirty="0" smtClean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The following elements of the template must remain untouched and cannot be modified: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Corporate (</a:t>
            </a:r>
            <a:r>
              <a:rPr lang="en-US" sz="1200" kern="120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Université</a:t>
            </a:r>
            <a:r>
              <a:rPr lang="en-US" sz="1200" kern="120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d'Ottawa</a:t>
            </a:r>
            <a:r>
              <a:rPr lang="en-US" sz="1200" kern="120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| University of Ottawa) garnet header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Corporate uOttawa footer including the grey/garnet stripe and logo</a:t>
            </a:r>
          </a:p>
          <a:p>
            <a:endParaRPr lang="en-US" sz="1200" kern="1200" dirty="0" smtClean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The following elements of the template may be customized: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You may include the </a:t>
            </a:r>
            <a:r>
              <a:rPr lang="en-US" sz="1200" kern="1200" dirty="0" err="1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uOttawa.ca</a:t>
            </a:r>
            <a:r>
              <a:rPr lang="en-US" sz="1200" kern="120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URL of your choice in the footer, and insert the name of the document to the right of the URL, if needed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The URL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can be customized to a specific URL by following these simple steps: On the PowerPoint View tab, in the Master Views group, select Slide Master. Select the third slide on the left side panel, and type in the desired URL on the slide</a:t>
            </a:r>
            <a:br>
              <a:rPr lang="en-US" sz="1200" kern="120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The photo or background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image may be replaced by the photo or background image of your choice</a:t>
            </a:r>
            <a:r>
              <a:rPr lang="en-US" sz="1200" kern="1200" dirty="0" smtClean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 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96726-B0E5-5C4D-84CE-D5351019831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16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4941" y="6652164"/>
            <a:ext cx="9166412" cy="213307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 bwMode="auto">
          <a:xfrm>
            <a:off x="-6643" y="5768214"/>
            <a:ext cx="9165584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pic>
        <p:nvPicPr>
          <p:cNvPr id="5" name="Picture 4" descr="top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6"/>
            <a:ext cx="9144002" cy="384305"/>
          </a:xfrm>
          <a:prstGeom prst="rect">
            <a:avLst/>
          </a:prstGeom>
        </p:spPr>
      </p:pic>
      <p:sp>
        <p:nvSpPr>
          <p:cNvPr id="6" name="Footer Placeholder 6"/>
          <p:cNvSpPr txBox="1">
            <a:spLocks noChangeArrowheads="1"/>
          </p:cNvSpPr>
          <p:nvPr userDrawn="1"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b="1" i="0" dirty="0" err="1" smtClean="0">
                <a:solidFill>
                  <a:srgbClr val="A69C95"/>
                </a:solidFill>
                <a:latin typeface="Arial"/>
                <a:cs typeface="Arial"/>
              </a:rPr>
              <a:t>uOttawa.ca</a:t>
            </a:r>
            <a:endParaRPr lang="en-US" b="1" i="0" dirty="0">
              <a:solidFill>
                <a:srgbClr val="A69C95"/>
              </a:solidFill>
              <a:latin typeface="Arial"/>
              <a:cs typeface="Arial"/>
            </a:endParaRPr>
          </a:p>
        </p:txBody>
      </p:sp>
      <p:pic>
        <p:nvPicPr>
          <p:cNvPr id="7" name="Picture 6" descr="uOttawa_HOR_WG7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7" y="5947834"/>
            <a:ext cx="1697566" cy="4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91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  <a:p>
            <a:pPr lvl="1"/>
            <a:r>
              <a:rPr lang="fr-CA" dirty="0" smtClean="0"/>
              <a:t>Second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2"/>
            <a:r>
              <a:rPr lang="fr-CA" dirty="0" err="1" smtClean="0"/>
              <a:t>Third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3"/>
            <a:r>
              <a:rPr lang="fr-CA" dirty="0" err="1" smtClean="0"/>
              <a:t>Fourth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4"/>
            <a:r>
              <a:rPr lang="fr-CA" dirty="0" err="1" smtClean="0"/>
              <a:t>Fifth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941" y="6652164"/>
            <a:ext cx="9166412" cy="213307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-6643" y="5768214"/>
            <a:ext cx="9165584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pic>
        <p:nvPicPr>
          <p:cNvPr id="6" name="Picture 5" descr="to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6"/>
            <a:ext cx="9144002" cy="384305"/>
          </a:xfrm>
          <a:prstGeom prst="rect">
            <a:avLst/>
          </a:prstGeom>
        </p:spPr>
      </p:pic>
      <p:sp>
        <p:nvSpPr>
          <p:cNvPr id="7" name="Footer Placeholder 6"/>
          <p:cNvSpPr txBox="1">
            <a:spLocks noChangeArrowheads="1"/>
          </p:cNvSpPr>
          <p:nvPr userDrawn="1"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b="1" i="0" dirty="0" err="1" smtClean="0">
                <a:solidFill>
                  <a:srgbClr val="A69C95"/>
                </a:solidFill>
                <a:latin typeface="Arial"/>
                <a:cs typeface="Arial"/>
              </a:rPr>
              <a:t>uOttawa.ca</a:t>
            </a:r>
            <a:endParaRPr lang="en-US" b="1" i="0" dirty="0">
              <a:solidFill>
                <a:srgbClr val="A69C95"/>
              </a:solidFill>
              <a:latin typeface="Arial"/>
              <a:cs typeface="Arial"/>
            </a:endParaRPr>
          </a:p>
        </p:txBody>
      </p:sp>
      <p:pic>
        <p:nvPicPr>
          <p:cNvPr id="8" name="Picture 7" descr="uOttawa_HOR_WG7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7" y="5947834"/>
            <a:ext cx="1697566" cy="4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029200"/>
          </a:xfr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029200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  <a:p>
            <a:pPr lvl="1"/>
            <a:r>
              <a:rPr lang="fr-CA" dirty="0" smtClean="0"/>
              <a:t>Second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2"/>
            <a:r>
              <a:rPr lang="fr-CA" dirty="0" err="1" smtClean="0"/>
              <a:t>Third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3"/>
            <a:r>
              <a:rPr lang="fr-CA" dirty="0" err="1" smtClean="0"/>
              <a:t>Fourth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4"/>
            <a:r>
              <a:rPr lang="fr-CA" dirty="0" err="1" smtClean="0"/>
              <a:t>Fifth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941" y="6652164"/>
            <a:ext cx="9166412" cy="213307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-6643" y="5768214"/>
            <a:ext cx="9165584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pic>
        <p:nvPicPr>
          <p:cNvPr id="6" name="Picture 5" descr="to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6"/>
            <a:ext cx="9144002" cy="384305"/>
          </a:xfrm>
          <a:prstGeom prst="rect">
            <a:avLst/>
          </a:prstGeom>
        </p:spPr>
      </p:pic>
      <p:sp>
        <p:nvSpPr>
          <p:cNvPr id="7" name="Footer Placeholder 6"/>
          <p:cNvSpPr txBox="1">
            <a:spLocks noChangeArrowheads="1"/>
          </p:cNvSpPr>
          <p:nvPr userDrawn="1"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b="1" i="0" dirty="0" err="1" smtClean="0">
                <a:solidFill>
                  <a:srgbClr val="A69C95"/>
                </a:solidFill>
                <a:latin typeface="Arial"/>
                <a:cs typeface="Arial"/>
              </a:rPr>
              <a:t>uOttawa.ca</a:t>
            </a:r>
            <a:endParaRPr lang="en-US" b="1" i="0" dirty="0">
              <a:solidFill>
                <a:srgbClr val="A69C95"/>
              </a:solidFill>
              <a:latin typeface="Arial"/>
              <a:cs typeface="Arial"/>
            </a:endParaRPr>
          </a:p>
        </p:txBody>
      </p:sp>
      <p:pic>
        <p:nvPicPr>
          <p:cNvPr id="8" name="Picture 7" descr="uOttawa_HOR_WG7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7" y="5947834"/>
            <a:ext cx="1697566" cy="4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6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2750" y="692696"/>
            <a:ext cx="7774632" cy="864096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7772400" cy="37535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941" y="6652164"/>
            <a:ext cx="9166412" cy="2133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 bwMode="auto">
          <a:xfrm>
            <a:off x="-6643" y="5768214"/>
            <a:ext cx="9150643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pic>
        <p:nvPicPr>
          <p:cNvPr id="14" name="Picture 13" descr="to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6"/>
            <a:ext cx="9144002" cy="384305"/>
          </a:xfrm>
          <a:prstGeom prst="rect">
            <a:avLst/>
          </a:prstGeom>
        </p:spPr>
      </p:pic>
      <p:sp>
        <p:nvSpPr>
          <p:cNvPr id="15" name="Footer Placeholder 6"/>
          <p:cNvSpPr txBox="1">
            <a:spLocks noChangeArrowheads="1"/>
          </p:cNvSpPr>
          <p:nvPr userDrawn="1"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b="1" i="0" dirty="0" err="1" smtClean="0">
                <a:solidFill>
                  <a:srgbClr val="A69C95"/>
                </a:solidFill>
                <a:latin typeface="Arial"/>
                <a:cs typeface="Arial"/>
              </a:rPr>
              <a:t>uOttawa.ca</a:t>
            </a:r>
            <a:endParaRPr lang="en-US" b="1" i="0" dirty="0">
              <a:solidFill>
                <a:srgbClr val="A69C95"/>
              </a:solidFill>
              <a:latin typeface="Arial"/>
              <a:cs typeface="Arial"/>
            </a:endParaRPr>
          </a:p>
        </p:txBody>
      </p:sp>
      <p:pic>
        <p:nvPicPr>
          <p:cNvPr id="16" name="Picture 15" descr="uOttawa_HOR_WG7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7" y="5947834"/>
            <a:ext cx="1697566" cy="4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45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2811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8092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941" y="6652164"/>
            <a:ext cx="9166412" cy="213307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-6643" y="5768214"/>
            <a:ext cx="9165584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pic>
        <p:nvPicPr>
          <p:cNvPr id="6" name="Picture 5" descr="to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6"/>
            <a:ext cx="9144002" cy="384305"/>
          </a:xfrm>
          <a:prstGeom prst="rect">
            <a:avLst/>
          </a:prstGeom>
        </p:spPr>
      </p:pic>
      <p:sp>
        <p:nvSpPr>
          <p:cNvPr id="7" name="Footer Placeholder 6"/>
          <p:cNvSpPr txBox="1">
            <a:spLocks noChangeArrowheads="1"/>
          </p:cNvSpPr>
          <p:nvPr userDrawn="1"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b="1" i="0" dirty="0" err="1" smtClean="0">
                <a:solidFill>
                  <a:srgbClr val="A69C95"/>
                </a:solidFill>
                <a:latin typeface="Arial"/>
                <a:cs typeface="Arial"/>
              </a:rPr>
              <a:t>uOttawa.ca</a:t>
            </a:r>
            <a:endParaRPr lang="en-US" b="1" i="0" dirty="0">
              <a:solidFill>
                <a:srgbClr val="A69C95"/>
              </a:solidFill>
              <a:latin typeface="Arial"/>
              <a:cs typeface="Arial"/>
            </a:endParaRPr>
          </a:p>
        </p:txBody>
      </p:sp>
      <p:pic>
        <p:nvPicPr>
          <p:cNvPr id="8" name="Picture 7" descr="uOttawa_HOR_WG7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7" y="5947834"/>
            <a:ext cx="1697566" cy="4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14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3886200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  <a:p>
            <a:pPr lvl="1"/>
            <a:r>
              <a:rPr lang="fr-CA" dirty="0" smtClean="0"/>
              <a:t>Second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2"/>
            <a:r>
              <a:rPr lang="fr-CA" dirty="0" err="1" smtClean="0"/>
              <a:t>Third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3"/>
            <a:r>
              <a:rPr lang="fr-CA" dirty="0" err="1" smtClean="0"/>
              <a:t>Fourth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4"/>
            <a:r>
              <a:rPr lang="fr-CA" dirty="0" err="1" smtClean="0"/>
              <a:t>Fifth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3886200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  <a:p>
            <a:pPr lvl="1"/>
            <a:r>
              <a:rPr lang="fr-CA" dirty="0" smtClean="0"/>
              <a:t>Second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2"/>
            <a:r>
              <a:rPr lang="fr-CA" dirty="0" err="1" smtClean="0"/>
              <a:t>Third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3"/>
            <a:r>
              <a:rPr lang="fr-CA" dirty="0" err="1" smtClean="0"/>
              <a:t>Fourth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4"/>
            <a:r>
              <a:rPr lang="fr-CA" dirty="0" err="1" smtClean="0"/>
              <a:t>Fifth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941" y="6652164"/>
            <a:ext cx="9166412" cy="213307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-6643" y="5768214"/>
            <a:ext cx="9165584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pic>
        <p:nvPicPr>
          <p:cNvPr id="7" name="Picture 6" descr="to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6"/>
            <a:ext cx="9144002" cy="384305"/>
          </a:xfrm>
          <a:prstGeom prst="rect">
            <a:avLst/>
          </a:prstGeom>
        </p:spPr>
      </p:pic>
      <p:sp>
        <p:nvSpPr>
          <p:cNvPr id="8" name="Footer Placeholder 6"/>
          <p:cNvSpPr txBox="1">
            <a:spLocks noChangeArrowheads="1"/>
          </p:cNvSpPr>
          <p:nvPr userDrawn="1"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b="1" i="0" dirty="0" err="1" smtClean="0">
                <a:solidFill>
                  <a:srgbClr val="A69C95"/>
                </a:solidFill>
                <a:latin typeface="Arial"/>
                <a:cs typeface="Arial"/>
              </a:rPr>
              <a:t>uOttawa.ca</a:t>
            </a:r>
            <a:endParaRPr lang="en-US" b="1" i="0" dirty="0">
              <a:solidFill>
                <a:srgbClr val="A69C95"/>
              </a:solidFill>
              <a:latin typeface="Arial"/>
              <a:cs typeface="Arial"/>
            </a:endParaRPr>
          </a:p>
        </p:txBody>
      </p:sp>
      <p:pic>
        <p:nvPicPr>
          <p:cNvPr id="9" name="Picture 8" descr="uOttawa_HOR_WG7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7" y="5947834"/>
            <a:ext cx="1697566" cy="4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3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  <a:p>
            <a:pPr lvl="1"/>
            <a:r>
              <a:rPr lang="fr-CA" dirty="0" smtClean="0"/>
              <a:t>Second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2"/>
            <a:r>
              <a:rPr lang="fr-CA" dirty="0" err="1" smtClean="0"/>
              <a:t>Third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3"/>
            <a:r>
              <a:rPr lang="fr-CA" dirty="0" err="1" smtClean="0"/>
              <a:t>Fourth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4"/>
            <a:r>
              <a:rPr lang="fr-CA" dirty="0" err="1" smtClean="0"/>
              <a:t>Fifth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  <a:p>
            <a:pPr lvl="1"/>
            <a:r>
              <a:rPr lang="fr-CA" dirty="0" smtClean="0"/>
              <a:t>Second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2"/>
            <a:r>
              <a:rPr lang="fr-CA" dirty="0" err="1" smtClean="0"/>
              <a:t>Third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3"/>
            <a:r>
              <a:rPr lang="fr-CA" dirty="0" err="1" smtClean="0"/>
              <a:t>Fourth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4"/>
            <a:r>
              <a:rPr lang="fr-CA" dirty="0" err="1" smtClean="0"/>
              <a:t>Fifth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941" y="6652164"/>
            <a:ext cx="9166412" cy="21330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-6643" y="5768214"/>
            <a:ext cx="9165584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pic>
        <p:nvPicPr>
          <p:cNvPr id="9" name="Picture 8" descr="to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6"/>
            <a:ext cx="9144002" cy="384305"/>
          </a:xfrm>
          <a:prstGeom prst="rect">
            <a:avLst/>
          </a:prstGeom>
        </p:spPr>
      </p:pic>
      <p:sp>
        <p:nvSpPr>
          <p:cNvPr id="10" name="Footer Placeholder 6"/>
          <p:cNvSpPr txBox="1">
            <a:spLocks noChangeArrowheads="1"/>
          </p:cNvSpPr>
          <p:nvPr userDrawn="1"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b="1" i="0" dirty="0" err="1" smtClean="0">
                <a:solidFill>
                  <a:srgbClr val="A69C95"/>
                </a:solidFill>
                <a:latin typeface="Arial"/>
                <a:cs typeface="Arial"/>
              </a:rPr>
              <a:t>uOttawa.ca</a:t>
            </a:r>
            <a:endParaRPr lang="en-US" b="1" i="0" dirty="0">
              <a:solidFill>
                <a:srgbClr val="A69C95"/>
              </a:solidFill>
              <a:latin typeface="Arial"/>
              <a:cs typeface="Arial"/>
            </a:endParaRPr>
          </a:p>
        </p:txBody>
      </p:sp>
      <p:pic>
        <p:nvPicPr>
          <p:cNvPr id="11" name="Picture 10" descr="uOttawa_HOR_WG7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7" y="5947834"/>
            <a:ext cx="1697566" cy="4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4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941" y="6652164"/>
            <a:ext cx="9166412" cy="213307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-6643" y="5768214"/>
            <a:ext cx="9165584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pic>
        <p:nvPicPr>
          <p:cNvPr id="5" name="Picture 4" descr="to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6"/>
            <a:ext cx="9144002" cy="384305"/>
          </a:xfrm>
          <a:prstGeom prst="rect">
            <a:avLst/>
          </a:prstGeom>
        </p:spPr>
      </p:pic>
      <p:sp>
        <p:nvSpPr>
          <p:cNvPr id="6" name="Footer Placeholder 6"/>
          <p:cNvSpPr txBox="1">
            <a:spLocks noChangeArrowheads="1"/>
          </p:cNvSpPr>
          <p:nvPr userDrawn="1"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b="1" i="0" dirty="0" err="1" smtClean="0">
                <a:solidFill>
                  <a:srgbClr val="A69C95"/>
                </a:solidFill>
                <a:latin typeface="Arial"/>
                <a:cs typeface="Arial"/>
              </a:rPr>
              <a:t>uOttawa.ca</a:t>
            </a:r>
            <a:endParaRPr lang="en-US" b="1" i="0" dirty="0">
              <a:solidFill>
                <a:srgbClr val="A69C95"/>
              </a:solidFill>
              <a:latin typeface="Arial"/>
              <a:cs typeface="Arial"/>
            </a:endParaRPr>
          </a:p>
        </p:txBody>
      </p:sp>
      <p:pic>
        <p:nvPicPr>
          <p:cNvPr id="7" name="Picture 6" descr="uOttawa_HOR_WG7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7" y="5947834"/>
            <a:ext cx="1697566" cy="4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11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941" y="6652164"/>
            <a:ext cx="9166412" cy="213307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 bwMode="auto">
          <a:xfrm>
            <a:off x="-6643" y="5768214"/>
            <a:ext cx="9165584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pic>
        <p:nvPicPr>
          <p:cNvPr id="4" name="Picture 3" descr="to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6"/>
            <a:ext cx="9144002" cy="384305"/>
          </a:xfrm>
          <a:prstGeom prst="rect">
            <a:avLst/>
          </a:prstGeom>
        </p:spPr>
      </p:pic>
      <p:sp>
        <p:nvSpPr>
          <p:cNvPr id="5" name="Footer Placeholder 6"/>
          <p:cNvSpPr txBox="1">
            <a:spLocks noChangeArrowheads="1"/>
          </p:cNvSpPr>
          <p:nvPr userDrawn="1"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b="1" i="0" dirty="0" err="1" smtClean="0">
                <a:solidFill>
                  <a:srgbClr val="A69C95"/>
                </a:solidFill>
                <a:latin typeface="Arial"/>
                <a:cs typeface="Arial"/>
              </a:rPr>
              <a:t>uOttawa.ca</a:t>
            </a:r>
            <a:endParaRPr lang="en-US" b="1" i="0" dirty="0">
              <a:solidFill>
                <a:srgbClr val="A69C95"/>
              </a:solidFill>
              <a:latin typeface="Arial"/>
              <a:cs typeface="Arial"/>
            </a:endParaRPr>
          </a:p>
        </p:txBody>
      </p:sp>
      <p:pic>
        <p:nvPicPr>
          <p:cNvPr id="6" name="Picture 5" descr="uOttawa_HOR_WG7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7" y="5947834"/>
            <a:ext cx="1697566" cy="4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43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title</a:t>
            </a:r>
            <a:r>
              <a:rPr lang="fr-CA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04664"/>
            <a:ext cx="5111750" cy="5853113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  <a:p>
            <a:pPr lvl="1"/>
            <a:r>
              <a:rPr lang="fr-CA" dirty="0" smtClean="0"/>
              <a:t>Second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2"/>
            <a:r>
              <a:rPr lang="fr-CA" dirty="0" err="1" smtClean="0"/>
              <a:t>Third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3"/>
            <a:r>
              <a:rPr lang="fr-CA" dirty="0" err="1" smtClean="0"/>
              <a:t>Fourth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4"/>
            <a:r>
              <a:rPr lang="fr-CA" dirty="0" err="1" smtClean="0"/>
              <a:t>Fifth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941" y="6652164"/>
            <a:ext cx="9166412" cy="213307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-6643" y="5768214"/>
            <a:ext cx="9165584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pic>
        <p:nvPicPr>
          <p:cNvPr id="7" name="Picture 6" descr="to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6"/>
            <a:ext cx="9144002" cy="384305"/>
          </a:xfrm>
          <a:prstGeom prst="rect">
            <a:avLst/>
          </a:prstGeom>
        </p:spPr>
      </p:pic>
      <p:sp>
        <p:nvSpPr>
          <p:cNvPr id="8" name="Footer Placeholder 6"/>
          <p:cNvSpPr txBox="1">
            <a:spLocks noChangeArrowheads="1"/>
          </p:cNvSpPr>
          <p:nvPr userDrawn="1"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b="1" i="0" dirty="0" err="1" smtClean="0">
                <a:solidFill>
                  <a:srgbClr val="A69C95"/>
                </a:solidFill>
                <a:latin typeface="Arial"/>
                <a:cs typeface="Arial"/>
              </a:rPr>
              <a:t>uOttawa.ca</a:t>
            </a:r>
            <a:endParaRPr lang="en-US" b="1" i="0" dirty="0">
              <a:solidFill>
                <a:srgbClr val="A69C95"/>
              </a:solidFill>
              <a:latin typeface="Arial"/>
              <a:cs typeface="Arial"/>
            </a:endParaRPr>
          </a:p>
        </p:txBody>
      </p:sp>
      <p:pic>
        <p:nvPicPr>
          <p:cNvPr id="9" name="Picture 8" descr="uOttawa_HOR_WG7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7" y="5947834"/>
            <a:ext cx="1697566" cy="4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3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30242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5363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CA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6916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941" y="6652164"/>
            <a:ext cx="9166412" cy="213307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-6643" y="5768214"/>
            <a:ext cx="9165584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pic>
        <p:nvPicPr>
          <p:cNvPr id="7" name="Picture 6" descr="to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6"/>
            <a:ext cx="9144002" cy="384305"/>
          </a:xfrm>
          <a:prstGeom prst="rect">
            <a:avLst/>
          </a:prstGeom>
        </p:spPr>
      </p:pic>
      <p:sp>
        <p:nvSpPr>
          <p:cNvPr id="8" name="Footer Placeholder 6"/>
          <p:cNvSpPr txBox="1">
            <a:spLocks noChangeArrowheads="1"/>
          </p:cNvSpPr>
          <p:nvPr userDrawn="1"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b="1" i="0" dirty="0" err="1" smtClean="0">
                <a:solidFill>
                  <a:srgbClr val="A69C95"/>
                </a:solidFill>
                <a:latin typeface="Arial"/>
                <a:cs typeface="Arial"/>
              </a:rPr>
              <a:t>uOttawa.ca</a:t>
            </a:r>
            <a:endParaRPr lang="en-US" b="1" i="0" dirty="0">
              <a:solidFill>
                <a:srgbClr val="A69C95"/>
              </a:solidFill>
              <a:latin typeface="Arial"/>
              <a:cs typeface="Arial"/>
            </a:endParaRPr>
          </a:p>
        </p:txBody>
      </p:sp>
      <p:pic>
        <p:nvPicPr>
          <p:cNvPr id="9" name="Picture 8" descr="uOttawa_HOR_WG7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7" y="5947834"/>
            <a:ext cx="1697566" cy="4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05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6553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add</a:t>
            </a:r>
            <a:r>
              <a:rPr lang="fr-CA" dirty="0" smtClean="0"/>
              <a:t> </a:t>
            </a:r>
            <a:r>
              <a:rPr lang="fr-CA" dirty="0" err="1" smtClean="0"/>
              <a:t>title</a:t>
            </a:r>
            <a:r>
              <a:rPr lang="fr-CA" dirty="0" smtClean="0"/>
              <a:t> </a:t>
            </a:r>
            <a:r>
              <a:rPr lang="fr-CA" dirty="0" err="1" smtClean="0"/>
              <a:t>here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add</a:t>
            </a:r>
            <a:r>
              <a:rPr lang="fr-CA" dirty="0" smtClean="0"/>
              <a:t> content </a:t>
            </a:r>
            <a:r>
              <a:rPr lang="fr-CA" dirty="0" err="1" smtClean="0"/>
              <a:t>here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663717" y="200778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0B1AAE9-9813-2248-B2A8-96C88B254205}" type="slidenum">
              <a:rPr lang="en-US" sz="1000" smtClean="0">
                <a:solidFill>
                  <a:schemeClr val="bg2"/>
                </a:solidFill>
                <a:latin typeface="Arial;"/>
                <a:cs typeface="Arial;"/>
              </a:rPr>
              <a:t>‹#›</a:t>
            </a:fld>
            <a:endParaRPr lang="en-US" sz="1000" dirty="0">
              <a:solidFill>
                <a:schemeClr val="bg2"/>
              </a:solidFill>
              <a:latin typeface="Arial;"/>
              <a:cs typeface="Arial;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+mn-lt"/>
          <a:ea typeface="ＭＳ Ｐゴシック" charset="0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Verdana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Verdana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Verdana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Verdana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Arial Black" pitchFamily="-11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Arial Black" pitchFamily="-11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Arial Black" pitchFamily="-11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Arial Black" pitchFamily="-11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  <a:cs typeface="Verdana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gineering.uottawa.ca/graduate-programs" TargetMode="External"/><Relationship Id="rId2" Type="http://schemas.openxmlformats.org/officeDocument/2006/relationships/hyperlink" Target="https://engineering.uottawa.ca/undergraduate-program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cdf.org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uac.on.ca/apply/ottawagrad/en_CA/user/login" TargetMode="External"/><Relationship Id="rId2" Type="http://schemas.openxmlformats.org/officeDocument/2006/relationships/hyperlink" Target="http://catalogue.uottawa.ca/en/programs/#filter=.filter_20&amp;.filter_24&amp;.filter_3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ottawa.ca/graduate-studies/programs-admission/apply/specific-requirement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ottawa.ca/graduate-studies/programs-admission/apply#apply-now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ottawa.ca/graduate-studies/programs-admission/apply/specific-requirement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gineering.uottawa.ca/graduate-programs" TargetMode="External"/><Relationship Id="rId2" Type="http://schemas.openxmlformats.org/officeDocument/2006/relationships/hyperlink" Target="mailto:engineering.grad@uottawa.ca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mailto:engineering.international@uOttawa.ca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5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" r="4032"/>
          <a:stretch/>
        </p:blipFill>
        <p:spPr>
          <a:xfrm>
            <a:off x="0" y="116632"/>
            <a:ext cx="9144000" cy="657875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14941" y="-1866"/>
            <a:ext cx="9173882" cy="6867337"/>
            <a:chOff x="-14941" y="-1866"/>
            <a:chExt cx="9173882" cy="686733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4941" y="6652164"/>
              <a:ext cx="9166412" cy="21330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 bwMode="auto">
            <a:xfrm>
              <a:off x="-6643" y="5768214"/>
              <a:ext cx="9165584" cy="886711"/>
            </a:xfrm>
            <a:prstGeom prst="rect">
              <a:avLst/>
            </a:prstGeom>
            <a:solidFill>
              <a:schemeClr val="tx1">
                <a:alpha val="7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110" charset="0"/>
                </a:rPr>
                <a:t> 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endParaRPr>
            </a:p>
          </p:txBody>
        </p:sp>
        <p:pic>
          <p:nvPicPr>
            <p:cNvPr id="16" name="Picture 15" descr="uOttawa_HOR_WHIT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3600" y="5949280"/>
              <a:ext cx="1693389" cy="452922"/>
            </a:xfrm>
            <a:prstGeom prst="rect">
              <a:avLst/>
            </a:prstGeom>
          </p:spPr>
        </p:pic>
        <p:pic>
          <p:nvPicPr>
            <p:cNvPr id="14" name="Picture 13" descr="top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1866"/>
              <a:ext cx="9144002" cy="384305"/>
            </a:xfrm>
            <a:prstGeom prst="rect">
              <a:avLst/>
            </a:prstGeom>
          </p:spPr>
        </p:pic>
      </p:grpSp>
      <p:sp>
        <p:nvSpPr>
          <p:cNvPr id="17" name="Footer Placeholder 6"/>
          <p:cNvSpPr txBox="1">
            <a:spLocks noChangeArrowheads="1"/>
          </p:cNvSpPr>
          <p:nvPr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dirty="0" err="1" smtClean="0">
                <a:solidFill>
                  <a:schemeClr val="bg1"/>
                </a:solidFill>
                <a:latin typeface="Arial"/>
                <a:cs typeface="Arial"/>
              </a:rPr>
              <a:t>uOttawa.ca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751469" y="4149080"/>
            <a:ext cx="7380312" cy="648072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CA" sz="2000" dirty="0" smtClean="0"/>
              <a:t>Faculty of Engineering, </a:t>
            </a:r>
            <a:r>
              <a:rPr lang="en-CA" sz="2000" dirty="0" err="1" smtClean="0"/>
              <a:t>uOttawa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688353" y="4149080"/>
            <a:ext cx="63116" cy="648072"/>
          </a:xfrm>
          <a:prstGeom prst="rect">
            <a:avLst/>
          </a:prstGeom>
          <a:solidFill>
            <a:srgbClr val="8F001A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A69C95"/>
                </a:solidFill>
                <a:effectLst/>
                <a:latin typeface="Times" pitchFamily="-110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A69C95"/>
              </a:solidFill>
              <a:effectLst/>
              <a:latin typeface="Times" pitchFamily="-110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688352" y="2852936"/>
            <a:ext cx="78511" cy="1224136"/>
          </a:xfrm>
          <a:prstGeom prst="rect">
            <a:avLst/>
          </a:prstGeom>
          <a:solidFill>
            <a:srgbClr val="8F001A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A69C95"/>
              </a:solidFill>
              <a:effectLst/>
              <a:latin typeface="Times" pitchFamily="-110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763688" y="2852936"/>
            <a:ext cx="7380312" cy="1224136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1851110" y="3006689"/>
            <a:ext cx="71642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0000"/>
                </a:solidFill>
                <a:latin typeface="Verdana"/>
                <a:ea typeface="ＭＳ Ｐゴシック" charset="0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Verdana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Verdana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Verdana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Verdana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Arial Black" pitchFamily="-11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Arial Black" pitchFamily="-11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Arial Black" pitchFamily="-11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Arial Black" pitchFamily="-110" charset="0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3+2 Collaborative Programs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556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7774632" cy="864096"/>
          </a:xfrm>
        </p:spPr>
        <p:txBody>
          <a:bodyPr/>
          <a:lstStyle/>
          <a:p>
            <a:r>
              <a:rPr lang="en-CA" dirty="0" smtClean="0"/>
              <a:t>Faculty of Engineering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00808"/>
            <a:ext cx="867284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6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CCBA4FB6-4B5C-4188-BD99-1BACED59C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498" y="493148"/>
            <a:ext cx="7763355" cy="862843"/>
          </a:xfrm>
        </p:spPr>
        <p:txBody>
          <a:bodyPr/>
          <a:lstStyle/>
          <a:p>
            <a:r>
              <a:rPr lang="en-CA" dirty="0" smtClean="0"/>
              <a:t>Faculty </a:t>
            </a:r>
            <a:r>
              <a:rPr lang="en-CA" dirty="0"/>
              <a:t>of Engineering by the numbers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86C508-A4FA-4407-AC5E-1CA4276B2BF9}"/>
              </a:ext>
            </a:extLst>
          </p:cNvPr>
          <p:cNvSpPr/>
          <p:nvPr/>
        </p:nvSpPr>
        <p:spPr>
          <a:xfrm>
            <a:off x="390620" y="1343797"/>
            <a:ext cx="8639400" cy="4111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416" indent="-342416" defTabSz="913110" eaLnBrk="0" hangingPunct="0">
              <a:spcBef>
                <a:spcPct val="20000"/>
              </a:spcBef>
              <a:buFontTx/>
              <a:buChar char="•"/>
              <a:tabLst>
                <a:tab pos="8151412" algn="r"/>
              </a:tabLst>
              <a:defRPr/>
            </a:pPr>
            <a:r>
              <a:rPr lang="en-CA" sz="2396" b="1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Undergraduate (UG) enrolment </a:t>
            </a:r>
            <a:r>
              <a:rPr lang="en-CA" sz="2396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(2018): </a:t>
            </a:r>
            <a:r>
              <a:rPr lang="en-CA" sz="2396" b="1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CA" sz="2396" b="1" kern="0" dirty="0" smtClean="0">
                <a:solidFill>
                  <a:srgbClr val="8F001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CA" sz="2396" b="1" kern="0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4,500</a:t>
            </a:r>
          </a:p>
          <a:p>
            <a:pPr defTabSz="913110" eaLnBrk="0" hangingPunct="0">
              <a:spcBef>
                <a:spcPct val="20000"/>
              </a:spcBef>
              <a:tabLst>
                <a:tab pos="8151412" algn="r"/>
              </a:tabLst>
              <a:defRPr/>
            </a:pPr>
            <a:r>
              <a:rPr lang="en-CA" sz="2396" b="1" kern="0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incl. International Students                                     </a:t>
            </a:r>
            <a:r>
              <a:rPr lang="en-CA" sz="2396" b="1" kern="0" dirty="0" smtClean="0">
                <a:solidFill>
                  <a:srgbClr val="8F001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Over </a:t>
            </a:r>
            <a:r>
              <a:rPr lang="en-CA" sz="2396" b="1" kern="0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1,100</a:t>
            </a:r>
            <a:endParaRPr lang="en-CA" sz="2396" b="1" kern="0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3110" eaLnBrk="0" hangingPunct="0">
              <a:spcBef>
                <a:spcPct val="20000"/>
              </a:spcBef>
              <a:tabLst>
                <a:tab pos="8151412" algn="r"/>
              </a:tabLst>
              <a:defRPr/>
            </a:pPr>
            <a:endParaRPr lang="en-CA" sz="1798" b="1" kern="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416" indent="-342416" defTabSz="913110" eaLnBrk="0" hangingPunct="0">
              <a:spcBef>
                <a:spcPct val="20000"/>
              </a:spcBef>
              <a:buFontTx/>
              <a:buChar char="•"/>
              <a:tabLst>
                <a:tab pos="8151412" algn="r"/>
              </a:tabLst>
              <a:defRPr/>
            </a:pPr>
            <a:r>
              <a:rPr lang="en-CA" sz="2396" b="1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Graduate (G) enrolment </a:t>
            </a:r>
            <a:r>
              <a:rPr lang="en-CA" sz="2396" b="1" kern="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(2018):</a:t>
            </a:r>
            <a:r>
              <a:rPr lang="en-CA" sz="2396" b="1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CA" sz="2396" b="1" kern="0" dirty="0">
                <a:solidFill>
                  <a:srgbClr val="8F001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Over </a:t>
            </a:r>
            <a:r>
              <a:rPr lang="en-CA" sz="2396" b="1" kern="0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1,500</a:t>
            </a:r>
          </a:p>
          <a:p>
            <a:pPr defTabSz="913110" eaLnBrk="0" hangingPunct="0">
              <a:spcBef>
                <a:spcPct val="20000"/>
              </a:spcBef>
              <a:tabLst>
                <a:tab pos="8151412" algn="r"/>
              </a:tabLst>
              <a:defRPr/>
            </a:pPr>
            <a:r>
              <a:rPr lang="en-CA" sz="2396" b="1" kern="0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incl</a:t>
            </a:r>
            <a:r>
              <a:rPr lang="en-CA" sz="2396" b="1" kern="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International </a:t>
            </a:r>
            <a:r>
              <a:rPr lang="en-CA" sz="2396" b="1" kern="0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Students                                      </a:t>
            </a:r>
            <a:r>
              <a:rPr lang="en-CA" sz="2396" b="1" kern="0" dirty="0">
                <a:solidFill>
                  <a:srgbClr val="8F001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Over</a:t>
            </a:r>
            <a:r>
              <a:rPr lang="en-CA" sz="2396" b="1" kern="0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1,100</a:t>
            </a:r>
            <a:endParaRPr lang="en-CA" sz="2396" b="1" kern="0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416" indent="-342416" defTabSz="913110" eaLnBrk="0" hangingPunct="0">
              <a:spcBef>
                <a:spcPct val="20000"/>
              </a:spcBef>
              <a:buFontTx/>
              <a:buChar char="•"/>
              <a:tabLst>
                <a:tab pos="8151412" algn="r"/>
              </a:tabLst>
              <a:defRPr/>
            </a:pPr>
            <a:endParaRPr lang="en-CA" sz="1798" b="1" kern="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416" indent="-342416" defTabSz="913110" eaLnBrk="0" hangingPunct="0">
              <a:spcBef>
                <a:spcPct val="20000"/>
              </a:spcBef>
              <a:buFontTx/>
              <a:buChar char="•"/>
              <a:tabLst>
                <a:tab pos="8151412" algn="r"/>
              </a:tabLst>
              <a:defRPr/>
            </a:pPr>
            <a:r>
              <a:rPr lang="en-CA" sz="2396" b="1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Regular full-time professors:	</a:t>
            </a:r>
            <a:r>
              <a:rPr lang="en-CA" sz="2396" b="1" kern="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128</a:t>
            </a:r>
          </a:p>
          <a:p>
            <a:pPr marL="342416" indent="-342416" defTabSz="913110" eaLnBrk="0" hangingPunct="0">
              <a:spcBef>
                <a:spcPct val="20000"/>
              </a:spcBef>
              <a:buFontTx/>
              <a:buChar char="•"/>
              <a:tabLst>
                <a:tab pos="8151412" algn="r"/>
              </a:tabLst>
              <a:defRPr/>
            </a:pPr>
            <a:r>
              <a:rPr lang="en-CA" sz="2396" b="1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Regular support personnel:	</a:t>
            </a:r>
            <a:r>
              <a:rPr lang="en-CA" sz="2396" b="1" kern="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90</a:t>
            </a:r>
          </a:p>
          <a:p>
            <a:pPr marL="342416" indent="-342416" defTabSz="913110" eaLnBrk="0" hangingPunct="0">
              <a:spcBef>
                <a:spcPct val="20000"/>
              </a:spcBef>
              <a:buFontTx/>
              <a:buChar char="•"/>
              <a:tabLst>
                <a:tab pos="8151412" algn="r"/>
              </a:tabLst>
              <a:defRPr/>
            </a:pPr>
            <a:endParaRPr lang="en-CA" sz="1798" b="1" kern="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416" indent="-342416" defTabSz="913110" eaLnBrk="0" hangingPunct="0">
              <a:spcBef>
                <a:spcPct val="20000"/>
              </a:spcBef>
              <a:buFontTx/>
              <a:buChar char="•"/>
              <a:tabLst>
                <a:tab pos="8151412" algn="r"/>
              </a:tabLst>
              <a:defRPr/>
            </a:pPr>
            <a:r>
              <a:rPr lang="en-CA" sz="2396" b="1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Buildings and facilities (44% research labs):	</a:t>
            </a:r>
            <a:r>
              <a:rPr lang="en-CA" sz="2396" b="1" kern="0" dirty="0">
                <a:solidFill>
                  <a:srgbClr val="8F001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21,540 m</a:t>
            </a:r>
            <a:r>
              <a:rPr lang="en-CA" sz="2396" b="1" kern="0" baseline="30000" dirty="0">
                <a:solidFill>
                  <a:srgbClr val="8F001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en-CA" sz="2396" b="1" kern="0" dirty="0">
              <a:solidFill>
                <a:srgbClr val="8F001A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72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E513A2-C606-4A8D-B85C-5DF2B774D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582" y="3362295"/>
            <a:ext cx="2829538" cy="21255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B36492-D472-4388-96DC-18C1FF943C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704"/>
          <a:stretch/>
        </p:blipFill>
        <p:spPr>
          <a:xfrm>
            <a:off x="104664" y="854270"/>
            <a:ext cx="2845998" cy="2078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7BC260-7626-4FB6-ABBA-13283AFC29F3}"/>
              </a:ext>
            </a:extLst>
          </p:cNvPr>
          <p:cNvSpPr txBox="1"/>
          <p:nvPr/>
        </p:nvSpPr>
        <p:spPr>
          <a:xfrm>
            <a:off x="2312929" y="952105"/>
            <a:ext cx="2765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10"/>
            <a:r>
              <a:rPr lang="fr-CA" sz="1800" b="1" dirty="0">
                <a:latin typeface="+mn-lt"/>
              </a:rPr>
              <a:t>Colonel By</a:t>
            </a:r>
            <a:endParaRPr lang="en-US" sz="1800" b="1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77EFA8-A428-47FE-B046-ADEA694E720E}"/>
              </a:ext>
            </a:extLst>
          </p:cNvPr>
          <p:cNvSpPr txBox="1"/>
          <p:nvPr/>
        </p:nvSpPr>
        <p:spPr>
          <a:xfrm>
            <a:off x="2857033" y="1404111"/>
            <a:ext cx="1993978" cy="1383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347" indent="-285347" defTabSz="913110">
              <a:buFont typeface="Arial" panose="020B0604020202020204" pitchFamily="34" charset="0"/>
              <a:buChar char="•"/>
            </a:pPr>
            <a:r>
              <a:rPr lang="fr-CA" sz="1398" dirty="0">
                <a:latin typeface="+mn-lt"/>
              </a:rPr>
              <a:t>Chemical &amp; </a:t>
            </a:r>
            <a:r>
              <a:rPr lang="fr-CA" sz="1398" dirty="0" err="1">
                <a:latin typeface="+mn-lt"/>
              </a:rPr>
              <a:t>Biological</a:t>
            </a:r>
            <a:r>
              <a:rPr lang="fr-CA" sz="1398" dirty="0">
                <a:latin typeface="+mn-lt"/>
              </a:rPr>
              <a:t> Engineering</a:t>
            </a:r>
          </a:p>
          <a:p>
            <a:pPr marL="285347" indent="-285347" defTabSz="913110">
              <a:buFont typeface="Arial" panose="020B0604020202020204" pitchFamily="34" charset="0"/>
              <a:buChar char="•"/>
            </a:pPr>
            <a:r>
              <a:rPr lang="fr-CA" sz="1398" dirty="0">
                <a:latin typeface="+mn-lt"/>
              </a:rPr>
              <a:t>Civil Engineering</a:t>
            </a:r>
          </a:p>
          <a:p>
            <a:pPr marL="285347" indent="-285347" defTabSz="913110">
              <a:buFont typeface="Arial" panose="020B0604020202020204" pitchFamily="34" charset="0"/>
              <a:buChar char="•"/>
            </a:pPr>
            <a:r>
              <a:rPr lang="fr-CA" sz="1398" dirty="0" err="1">
                <a:latin typeface="+mn-lt"/>
              </a:rPr>
              <a:t>Mechanical</a:t>
            </a:r>
            <a:r>
              <a:rPr lang="fr-CA" sz="1398" dirty="0">
                <a:latin typeface="+mn-lt"/>
              </a:rPr>
              <a:t> Engineering</a:t>
            </a:r>
            <a:endParaRPr lang="en-US" sz="1398" dirty="0"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A46EE2-3AF5-4300-B17D-5B4EF53EB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8958" y="854270"/>
            <a:ext cx="2848162" cy="20855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9A7A58-D1C3-409F-B399-701627B45166}"/>
              </a:ext>
            </a:extLst>
          </p:cNvPr>
          <p:cNvSpPr txBox="1"/>
          <p:nvPr/>
        </p:nvSpPr>
        <p:spPr>
          <a:xfrm>
            <a:off x="7328352" y="943177"/>
            <a:ext cx="1107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10"/>
            <a:r>
              <a:rPr lang="fr-CA" sz="1800" b="1" dirty="0">
                <a:latin typeface="+mn-lt"/>
              </a:rPr>
              <a:t>SITE</a:t>
            </a:r>
            <a:endParaRPr lang="en-US" sz="1800" b="1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0C824E-542F-4A5C-B3AB-C6110F353171}"/>
              </a:ext>
            </a:extLst>
          </p:cNvPr>
          <p:cNvSpPr txBox="1"/>
          <p:nvPr/>
        </p:nvSpPr>
        <p:spPr>
          <a:xfrm>
            <a:off x="7378439" y="1401416"/>
            <a:ext cx="1508919" cy="1167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347" indent="-285347" defTabSz="913110">
              <a:buFont typeface="Arial" panose="020B0604020202020204" pitchFamily="34" charset="0"/>
              <a:buChar char="•"/>
            </a:pPr>
            <a:r>
              <a:rPr lang="fr-CA" sz="1398" dirty="0" err="1">
                <a:solidFill>
                  <a:srgbClr val="000000"/>
                </a:solidFill>
                <a:latin typeface="+mn-lt"/>
              </a:rPr>
              <a:t>Electrical</a:t>
            </a:r>
            <a:r>
              <a:rPr lang="fr-CA" sz="1398" dirty="0">
                <a:solidFill>
                  <a:srgbClr val="000000"/>
                </a:solidFill>
                <a:latin typeface="+mn-lt"/>
              </a:rPr>
              <a:t> Engineering and Computer Science</a:t>
            </a:r>
            <a:endParaRPr lang="en-US" sz="1398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648147-623F-40EC-8D2B-F7603E2AAF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678" y="3400741"/>
            <a:ext cx="2921354" cy="2053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55FDC33-512B-42DA-98FF-E085BCC63ED1}"/>
              </a:ext>
            </a:extLst>
          </p:cNvPr>
          <p:cNvSpPr txBox="1"/>
          <p:nvPr/>
        </p:nvSpPr>
        <p:spPr>
          <a:xfrm>
            <a:off x="2950662" y="4229611"/>
            <a:ext cx="1763688" cy="1383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3110">
              <a:buFont typeface="Arial" panose="020B0604020202020204" pitchFamily="34" charset="0"/>
              <a:buChar char="•"/>
            </a:pPr>
            <a:r>
              <a:rPr lang="fr-CA" sz="1398" dirty="0">
                <a:solidFill>
                  <a:srgbClr val="000000"/>
                </a:solidFill>
                <a:latin typeface="+mn-lt"/>
              </a:rPr>
              <a:t>Centre for Advanced Materials Research (</a:t>
            </a:r>
            <a:r>
              <a:rPr lang="fr-CA" sz="1398" dirty="0" err="1">
                <a:solidFill>
                  <a:srgbClr val="000000"/>
                </a:solidFill>
                <a:latin typeface="+mn-lt"/>
              </a:rPr>
              <a:t>CAMaR</a:t>
            </a:r>
            <a:r>
              <a:rPr lang="fr-CA" sz="1398" dirty="0">
                <a:solidFill>
                  <a:srgbClr val="000000"/>
                </a:solidFill>
                <a:latin typeface="+mn-lt"/>
              </a:rPr>
              <a:t>)</a:t>
            </a:r>
            <a:endParaRPr lang="en-US" sz="1398" dirty="0">
              <a:solidFill>
                <a:srgbClr val="000000"/>
              </a:solidFill>
              <a:latin typeface="+mn-lt"/>
            </a:endParaRPr>
          </a:p>
          <a:p>
            <a:pPr marL="285347" indent="-285347" defTabSz="913110">
              <a:buFont typeface="Arial" panose="020B0604020202020204" pitchFamily="34" charset="0"/>
              <a:buChar char="•"/>
            </a:pPr>
            <a:r>
              <a:rPr lang="fr-CA" sz="1398" dirty="0" err="1">
                <a:solidFill>
                  <a:srgbClr val="000000"/>
                </a:solidFill>
                <a:latin typeface="+mn-lt"/>
              </a:rPr>
              <a:t>Photonics</a:t>
            </a:r>
            <a:endParaRPr lang="fr-CA" sz="1398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E44E92-A3E5-4766-82A0-83CDB858908A}"/>
              </a:ext>
            </a:extLst>
          </p:cNvPr>
          <p:cNvSpPr txBox="1"/>
          <p:nvPr/>
        </p:nvSpPr>
        <p:spPr>
          <a:xfrm>
            <a:off x="3090109" y="3306281"/>
            <a:ext cx="1358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10"/>
            <a:r>
              <a:rPr lang="fr-CA" sz="1800" b="1" dirty="0">
                <a:latin typeface="+mn-lt"/>
              </a:rPr>
              <a:t>Advanced </a:t>
            </a:r>
            <a:r>
              <a:rPr lang="fr-CA" sz="1800" b="1" dirty="0" err="1">
                <a:latin typeface="+mn-lt"/>
              </a:rPr>
              <a:t>Research</a:t>
            </a:r>
            <a:r>
              <a:rPr lang="fr-CA" sz="1800" b="1" dirty="0">
                <a:latin typeface="+mn-lt"/>
              </a:rPr>
              <a:t> </a:t>
            </a:r>
            <a:r>
              <a:rPr lang="fr-CA" sz="1800" b="1" dirty="0" err="1">
                <a:latin typeface="+mn-lt"/>
              </a:rPr>
              <a:t>Complex</a:t>
            </a:r>
            <a:endParaRPr lang="en-US" sz="1800" b="1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50E5BB-A3EA-4CDE-AD9C-57D5AAA78189}"/>
              </a:ext>
            </a:extLst>
          </p:cNvPr>
          <p:cNvSpPr txBox="1"/>
          <p:nvPr/>
        </p:nvSpPr>
        <p:spPr>
          <a:xfrm>
            <a:off x="7508553" y="3240319"/>
            <a:ext cx="1248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10"/>
            <a:r>
              <a:rPr lang="fr-CA" sz="1800" b="1" dirty="0">
                <a:latin typeface="+mn-lt"/>
              </a:rPr>
              <a:t>New STEM </a:t>
            </a:r>
            <a:r>
              <a:rPr lang="fr-CA" sz="1800" b="1" dirty="0" err="1">
                <a:latin typeface="+mn-lt"/>
              </a:rPr>
              <a:t>Complex</a:t>
            </a:r>
            <a:endParaRPr lang="en-US" sz="1800" b="1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4C1F3C-E84C-4F3F-8FB4-4475B70CB65E}"/>
              </a:ext>
            </a:extLst>
          </p:cNvPr>
          <p:cNvSpPr txBox="1"/>
          <p:nvPr/>
        </p:nvSpPr>
        <p:spPr>
          <a:xfrm>
            <a:off x="7378439" y="4163649"/>
            <a:ext cx="1945107" cy="1598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347" indent="-285347" defTabSz="913110">
              <a:buFont typeface="Arial" panose="020B0604020202020204" pitchFamily="34" charset="0"/>
              <a:buChar char="•"/>
            </a:pPr>
            <a:r>
              <a:rPr lang="fr-CA" sz="1398" dirty="0">
                <a:solidFill>
                  <a:srgbClr val="000000"/>
                </a:solidFill>
                <a:latin typeface="+mn-lt"/>
              </a:rPr>
              <a:t>Centre for </a:t>
            </a:r>
            <a:r>
              <a:rPr lang="fr-CA" sz="1398" dirty="0" err="1">
                <a:solidFill>
                  <a:srgbClr val="000000"/>
                </a:solidFill>
                <a:latin typeface="+mn-lt"/>
              </a:rPr>
              <a:t>Entrepreneurship</a:t>
            </a:r>
            <a:r>
              <a:rPr lang="fr-CA" sz="1398" dirty="0">
                <a:solidFill>
                  <a:srgbClr val="000000"/>
                </a:solidFill>
                <a:latin typeface="+mn-lt"/>
              </a:rPr>
              <a:t> and Engineering Design</a:t>
            </a:r>
            <a:endParaRPr lang="en-US" sz="1398" dirty="0">
              <a:solidFill>
                <a:srgbClr val="000000"/>
              </a:solidFill>
              <a:latin typeface="+mn-lt"/>
            </a:endParaRPr>
          </a:p>
          <a:p>
            <a:pPr marL="285347" indent="-285347" defTabSz="913110">
              <a:buFont typeface="Arial" panose="020B0604020202020204" pitchFamily="34" charset="0"/>
              <a:buChar char="•"/>
            </a:pPr>
            <a:r>
              <a:rPr lang="fr-CA" sz="1398" dirty="0">
                <a:solidFill>
                  <a:srgbClr val="000000"/>
                </a:solidFill>
                <a:latin typeface="+mn-lt"/>
              </a:rPr>
              <a:t>Civil Engineering</a:t>
            </a:r>
          </a:p>
          <a:p>
            <a:pPr marL="285347" indent="-285347" defTabSz="913110">
              <a:buFont typeface="Arial" panose="020B0604020202020204" pitchFamily="34" charset="0"/>
              <a:buChar char="•"/>
            </a:pPr>
            <a:r>
              <a:rPr lang="fr-CA" sz="1398" dirty="0" err="1">
                <a:solidFill>
                  <a:srgbClr val="000000"/>
                </a:solidFill>
                <a:latin typeface="+mn-lt"/>
              </a:rPr>
              <a:t>Mechanical</a:t>
            </a:r>
            <a:r>
              <a:rPr lang="fr-CA" sz="1398" dirty="0">
                <a:solidFill>
                  <a:srgbClr val="000000"/>
                </a:solidFill>
                <a:latin typeface="+mn-lt"/>
              </a:rPr>
              <a:t> Engineering</a:t>
            </a:r>
          </a:p>
        </p:txBody>
      </p:sp>
    </p:spTree>
    <p:extLst>
      <p:ext uri="{BB962C8B-B14F-4D97-AF65-F5344CB8AC3E}">
        <p14:creationId xmlns:p14="http://schemas.microsoft.com/office/powerpoint/2010/main" val="21323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180" y="280422"/>
            <a:ext cx="8481671" cy="864096"/>
          </a:xfrm>
        </p:spPr>
        <p:txBody>
          <a:bodyPr/>
          <a:lstStyle/>
          <a:p>
            <a:r>
              <a:rPr lang="en-CA" dirty="0">
                <a:solidFill>
                  <a:srgbClr val="8F001A"/>
                </a:solidFill>
              </a:rPr>
              <a:t>Five Strategic Research </a:t>
            </a:r>
            <a:r>
              <a:rPr lang="en-CA" dirty="0" smtClean="0">
                <a:solidFill>
                  <a:srgbClr val="8F001A"/>
                </a:solidFill>
              </a:rPr>
              <a:t>Themes of the Faculty</a:t>
            </a:r>
            <a:endParaRPr lang="en-CA" dirty="0">
              <a:solidFill>
                <a:srgbClr val="8F001A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386051" y="1050076"/>
            <a:ext cx="1555132" cy="1838469"/>
            <a:chOff x="9552171" y="2806552"/>
            <a:chExt cx="2073510" cy="2451291"/>
          </a:xfrm>
        </p:grpSpPr>
        <p:sp>
          <p:nvSpPr>
            <p:cNvPr id="5" name="Oval 4"/>
            <p:cNvSpPr/>
            <p:nvPr/>
          </p:nvSpPr>
          <p:spPr>
            <a:xfrm>
              <a:off x="9943094" y="2806552"/>
              <a:ext cx="1325880" cy="13258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00614" y="2889117"/>
              <a:ext cx="1576626" cy="1430855"/>
            </a:xfrm>
            <a:prstGeom prst="rect">
              <a:avLst/>
            </a:prstGeom>
          </p:spPr>
        </p:pic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9552171" y="4379469"/>
              <a:ext cx="2073510" cy="87837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lIns="68580" tIns="34290" rIns="68580" bIns="3429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CA" sz="1050" b="1" dirty="0">
                  <a:solidFill>
                    <a:prstClr val="white"/>
                  </a:solidFill>
                </a:rPr>
                <a:t>Photonics for Devices, </a:t>
              </a:r>
            </a:p>
            <a:p>
              <a:pPr algn="ctr">
                <a:defRPr/>
              </a:pPr>
              <a:r>
                <a:rPr lang="en-CA" sz="1050" b="1" dirty="0">
                  <a:solidFill>
                    <a:prstClr val="white"/>
                  </a:solidFill>
                </a:rPr>
                <a:t>Networks and Energy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09204" y="1126259"/>
            <a:ext cx="1646955" cy="1762286"/>
            <a:chOff x="7291865" y="2757864"/>
            <a:chExt cx="2195939" cy="2349715"/>
          </a:xfrm>
        </p:grpSpPr>
        <p:sp>
          <p:nvSpPr>
            <p:cNvPr id="9" name="Oval 8"/>
            <p:cNvSpPr/>
            <p:nvPr/>
          </p:nvSpPr>
          <p:spPr>
            <a:xfrm>
              <a:off x="7688826" y="2804718"/>
              <a:ext cx="1325880" cy="13258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68816" y="2757864"/>
              <a:ext cx="1538007" cy="1427056"/>
            </a:xfrm>
            <a:prstGeom prst="rect">
              <a:avLst/>
            </a:prstGeom>
          </p:spPr>
        </p:pic>
        <p:sp>
          <p:nvSpPr>
            <p:cNvPr id="11" name="Content Placeholder 2"/>
            <p:cNvSpPr txBox="1">
              <a:spLocks/>
            </p:cNvSpPr>
            <p:nvPr>
              <p:custDataLst>
                <p:tags r:id="rId1"/>
              </p:custDataLst>
            </p:nvPr>
          </p:nvSpPr>
          <p:spPr>
            <a:xfrm>
              <a:off x="7291865" y="4216318"/>
              <a:ext cx="2195939" cy="891261"/>
            </a:xfrm>
            <a:prstGeom prst="rect">
              <a:avLst/>
            </a:prstGeom>
            <a:solidFill>
              <a:srgbClr val="DF452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lIns="68580" tIns="34290" rIns="68580" bIns="34290" rtlCol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CA" sz="1050" b="1" dirty="0">
                  <a:solidFill>
                    <a:prstClr val="white"/>
                  </a:solidFill>
                </a:rPr>
                <a:t>Emerging Materials and Processes: Design and Development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52123" y="1090430"/>
            <a:ext cx="1548358" cy="1802021"/>
            <a:chOff x="5059299" y="2738757"/>
            <a:chExt cx="2064477" cy="2402693"/>
          </a:xfrm>
        </p:grpSpPr>
        <p:sp>
          <p:nvSpPr>
            <p:cNvPr id="13" name="Oval 12"/>
            <p:cNvSpPr/>
            <p:nvPr/>
          </p:nvSpPr>
          <p:spPr>
            <a:xfrm>
              <a:off x="5495494" y="2804718"/>
              <a:ext cx="1325880" cy="13258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58675" y="2738757"/>
              <a:ext cx="1511225" cy="1427055"/>
            </a:xfrm>
            <a:prstGeom prst="rect">
              <a:avLst/>
            </a:prstGeom>
          </p:spPr>
        </p:pic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5059299" y="4239136"/>
              <a:ext cx="2064477" cy="902314"/>
            </a:xfrm>
            <a:prstGeom prst="rect">
              <a:avLst/>
            </a:prstGeom>
            <a:solidFill>
              <a:srgbClr val="006853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lIns="68580" tIns="34290" rIns="68580" bIns="3429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050" b="1" dirty="0">
                  <a:solidFill>
                    <a:prstClr val="white"/>
                  </a:solidFill>
                </a:rPr>
                <a:t>Sustainable and Resilient Infrastructure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3635" y="1095468"/>
            <a:ext cx="1599075" cy="1796983"/>
            <a:chOff x="729461" y="2765498"/>
            <a:chExt cx="2132099" cy="2395977"/>
          </a:xfrm>
        </p:grpSpPr>
        <p:sp>
          <p:nvSpPr>
            <p:cNvPr id="17" name="Oval 16"/>
            <p:cNvSpPr/>
            <p:nvPr/>
          </p:nvSpPr>
          <p:spPr>
            <a:xfrm>
              <a:off x="1048398" y="2806552"/>
              <a:ext cx="1325880" cy="13258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6833" y="2765498"/>
              <a:ext cx="1499336" cy="1419422"/>
            </a:xfrm>
            <a:prstGeom prst="rect">
              <a:avLst/>
            </a:prstGeom>
          </p:spPr>
        </p:pic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729461" y="4270218"/>
              <a:ext cx="2132099" cy="891257"/>
            </a:xfrm>
            <a:prstGeom prst="rect">
              <a:avLst/>
            </a:prstGeom>
            <a:solidFill>
              <a:srgbClr val="8F001A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lIns="68580" tIns="34290" rIns="68580" bIns="34290" rtlCol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CA" sz="1050" b="1" dirty="0">
                  <a:solidFill>
                    <a:prstClr val="white"/>
                  </a:solidFill>
                </a:rPr>
                <a:t>Enabling Technologies for Health Care and Augmented Life</a:t>
              </a:r>
            </a:p>
            <a:p>
              <a:pPr algn="ctr">
                <a:defRPr/>
              </a:pPr>
              <a:r>
                <a:rPr lang="en-US" sz="900" b="1" dirty="0">
                  <a:solidFill>
                    <a:prstClr val="white"/>
                  </a:solidFill>
                </a:rPr>
                <a:t>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911388" y="1109947"/>
            <a:ext cx="1541297" cy="1793078"/>
            <a:chOff x="2841188" y="2759602"/>
            <a:chExt cx="2055062" cy="2390771"/>
          </a:xfrm>
        </p:grpSpPr>
        <p:sp>
          <p:nvSpPr>
            <p:cNvPr id="21" name="Oval 20"/>
            <p:cNvSpPr/>
            <p:nvPr/>
          </p:nvSpPr>
          <p:spPr>
            <a:xfrm>
              <a:off x="3258147" y="2806552"/>
              <a:ext cx="1325880" cy="13258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21216" y="2759602"/>
              <a:ext cx="1627843" cy="1425318"/>
            </a:xfrm>
            <a:prstGeom prst="rect">
              <a:avLst/>
            </a:prstGeom>
          </p:spPr>
        </p:pic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2841188" y="4259113"/>
              <a:ext cx="2055062" cy="89126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lIns="68580" tIns="34290" rIns="68580" bIns="34290" rtlCol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CA" sz="1050" b="1" dirty="0">
                  <a:solidFill>
                    <a:prstClr val="white"/>
                  </a:solidFill>
                </a:rPr>
                <a:t>Technology for Digital Transformation of Society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" y="2975081"/>
            <a:ext cx="1682710" cy="30931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1300" dirty="0"/>
              <a:t>•   Biofeedback and well-being</a:t>
            </a:r>
          </a:p>
          <a:p>
            <a:r>
              <a:rPr lang="en-CA" sz="1300" dirty="0"/>
              <a:t>•   Biomedical engineering</a:t>
            </a:r>
          </a:p>
          <a:p>
            <a:r>
              <a:rPr lang="en-CA" sz="1300" dirty="0"/>
              <a:t>•   Biomechanics</a:t>
            </a:r>
          </a:p>
          <a:p>
            <a:r>
              <a:rPr lang="en-CA" sz="1300" dirty="0"/>
              <a:t>•   Health informatics </a:t>
            </a:r>
          </a:p>
          <a:p>
            <a:r>
              <a:rPr lang="en-CA" sz="1300" dirty="0"/>
              <a:t>•   Business processes </a:t>
            </a:r>
            <a:r>
              <a:rPr lang="en-CA" sz="1300" dirty="0" smtClean="0"/>
              <a:t>for </a:t>
            </a:r>
            <a:r>
              <a:rPr lang="en-CA" sz="1300" dirty="0"/>
              <a:t>healthcare</a:t>
            </a:r>
          </a:p>
          <a:p>
            <a:r>
              <a:rPr lang="en-CA" sz="1300" dirty="0"/>
              <a:t>•   Biomedical signal processing</a:t>
            </a:r>
          </a:p>
          <a:p>
            <a:r>
              <a:rPr lang="en-CA" sz="1300" dirty="0"/>
              <a:t>•   Biosensors, instrumentation and devices</a:t>
            </a:r>
          </a:p>
          <a:p>
            <a:r>
              <a:rPr lang="en-CA" sz="1300" dirty="0"/>
              <a:t>•   Data mining and public health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386051" y="2975081"/>
            <a:ext cx="1757949" cy="18928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1300" dirty="0"/>
              <a:t>•   Solar energy</a:t>
            </a:r>
          </a:p>
          <a:p>
            <a:r>
              <a:rPr lang="en-CA" sz="1300" dirty="0"/>
              <a:t>•   </a:t>
            </a:r>
            <a:r>
              <a:rPr lang="en-CA" sz="1300" dirty="0" err="1"/>
              <a:t>Biophotonics</a:t>
            </a:r>
            <a:endParaRPr lang="en-CA" sz="1300" dirty="0"/>
          </a:p>
          <a:p>
            <a:r>
              <a:rPr lang="en-CA" sz="1300" dirty="0"/>
              <a:t>•   Microwave photonics</a:t>
            </a:r>
          </a:p>
          <a:p>
            <a:r>
              <a:rPr lang="en-CA" sz="1300" dirty="0"/>
              <a:t>•   </a:t>
            </a:r>
            <a:r>
              <a:rPr lang="en-CA" sz="1300" dirty="0" err="1"/>
              <a:t>Plasmonics</a:t>
            </a:r>
            <a:endParaRPr lang="en-CA" sz="1300" dirty="0"/>
          </a:p>
          <a:p>
            <a:r>
              <a:rPr lang="en-CA" sz="1300" dirty="0"/>
              <a:t>•   Quantum photonics</a:t>
            </a:r>
          </a:p>
          <a:p>
            <a:r>
              <a:rPr lang="en-CA" sz="1300" dirty="0"/>
              <a:t>•   Fibre optics</a:t>
            </a:r>
          </a:p>
          <a:p>
            <a:r>
              <a:rPr lang="en-CA" sz="1300" dirty="0"/>
              <a:t>•   Optoelectronics</a:t>
            </a:r>
          </a:p>
          <a:p>
            <a:r>
              <a:rPr lang="en-CA" sz="1300" dirty="0"/>
              <a:t>•   Optical materials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530641" y="2975081"/>
            <a:ext cx="1855410" cy="24929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1300" dirty="0"/>
              <a:t>•  Nanomaterials</a:t>
            </a:r>
          </a:p>
          <a:p>
            <a:r>
              <a:rPr lang="en-CA" sz="1300" dirty="0"/>
              <a:t>•  Composite Materials</a:t>
            </a:r>
          </a:p>
          <a:p>
            <a:r>
              <a:rPr lang="en-CA" sz="1300" dirty="0"/>
              <a:t>•  Additive Manufacturing</a:t>
            </a:r>
          </a:p>
          <a:p>
            <a:r>
              <a:rPr lang="en-CA" sz="1300" dirty="0"/>
              <a:t>•  Sustainable Materials</a:t>
            </a:r>
          </a:p>
          <a:p>
            <a:r>
              <a:rPr lang="en-CA" sz="1300" dirty="0"/>
              <a:t>•  Biomedical Materials</a:t>
            </a:r>
          </a:p>
          <a:p>
            <a:r>
              <a:rPr lang="en-CA" sz="1300" dirty="0"/>
              <a:t>•  Electronic </a:t>
            </a:r>
            <a:r>
              <a:rPr lang="en-CA" sz="1300" dirty="0" smtClean="0"/>
              <a:t>Materials</a:t>
            </a:r>
          </a:p>
          <a:p>
            <a:r>
              <a:rPr lang="en-US" sz="1300" dirty="0"/>
              <a:t>•  Reactor Design</a:t>
            </a:r>
          </a:p>
          <a:p>
            <a:r>
              <a:rPr lang="en-US" sz="1300" dirty="0"/>
              <a:t>•  Optimization, Modeling &amp; </a:t>
            </a:r>
            <a:r>
              <a:rPr lang="en-US" sz="1300" dirty="0" smtClean="0"/>
              <a:t>          Process </a:t>
            </a:r>
            <a:r>
              <a:rPr lang="en-US" sz="1300" dirty="0"/>
              <a:t>Control</a:t>
            </a:r>
          </a:p>
          <a:p>
            <a:endParaRPr lang="en-CA" sz="1300" dirty="0"/>
          </a:p>
        </p:txBody>
      </p:sp>
      <p:sp>
        <p:nvSpPr>
          <p:cNvPr id="47" name="TextBox 46"/>
          <p:cNvSpPr txBox="1"/>
          <p:nvPr/>
        </p:nvSpPr>
        <p:spPr>
          <a:xfrm>
            <a:off x="3593102" y="2970730"/>
            <a:ext cx="2059018" cy="37471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1250" dirty="0" smtClean="0"/>
              <a:t>•</a:t>
            </a:r>
            <a:r>
              <a:rPr lang="en-CA" sz="1250" dirty="0"/>
              <a:t>Natural and human-induced hazard mitigation</a:t>
            </a:r>
          </a:p>
          <a:p>
            <a:r>
              <a:rPr lang="en-CA" sz="1250" dirty="0"/>
              <a:t>•Physical and cyber infrastructure protection and security</a:t>
            </a:r>
          </a:p>
          <a:p>
            <a:r>
              <a:rPr lang="en-CA" sz="1250" dirty="0" smtClean="0"/>
              <a:t>•Smart infrastructure</a:t>
            </a:r>
            <a:endParaRPr lang="en-CA" sz="1250" dirty="0"/>
          </a:p>
          <a:p>
            <a:r>
              <a:rPr lang="en-CA" sz="1250" dirty="0" smtClean="0"/>
              <a:t>•Infrastructure </a:t>
            </a:r>
            <a:r>
              <a:rPr lang="en-CA" sz="1250" dirty="0"/>
              <a:t>rehabilitation </a:t>
            </a:r>
          </a:p>
          <a:p>
            <a:r>
              <a:rPr lang="en-CA" sz="1250" dirty="0" smtClean="0"/>
              <a:t>•Building </a:t>
            </a:r>
            <a:r>
              <a:rPr lang="en-CA" sz="1250" dirty="0"/>
              <a:t>information modelling and visualization</a:t>
            </a:r>
          </a:p>
          <a:p>
            <a:r>
              <a:rPr lang="en-CA" sz="1250" dirty="0" smtClean="0"/>
              <a:t>•Life </a:t>
            </a:r>
            <a:r>
              <a:rPr lang="en-CA" sz="1250" dirty="0"/>
              <a:t>cycle analysis and lean construction optimization</a:t>
            </a:r>
          </a:p>
          <a:p>
            <a:r>
              <a:rPr lang="en-CA" sz="1250" dirty="0" smtClean="0"/>
              <a:t>•Climate change</a:t>
            </a:r>
            <a:endParaRPr lang="en-CA" sz="1250" dirty="0"/>
          </a:p>
          <a:p>
            <a:r>
              <a:rPr lang="en-CA" sz="1250" dirty="0" smtClean="0"/>
              <a:t>•Water </a:t>
            </a:r>
            <a:r>
              <a:rPr lang="en-CA" sz="1250" dirty="0"/>
              <a:t>security</a:t>
            </a:r>
          </a:p>
          <a:p>
            <a:r>
              <a:rPr lang="en-CA" sz="1250" dirty="0" smtClean="0"/>
              <a:t>•Advanced </a:t>
            </a:r>
            <a:r>
              <a:rPr lang="en-CA" sz="1250" dirty="0"/>
              <a:t>and/or sustainable construction materials</a:t>
            </a:r>
          </a:p>
          <a:p>
            <a:r>
              <a:rPr lang="en-CA" sz="1250" dirty="0" smtClean="0"/>
              <a:t>•Smart </a:t>
            </a:r>
            <a:r>
              <a:rPr lang="en-CA" sz="1250" dirty="0"/>
              <a:t>cities</a:t>
            </a:r>
          </a:p>
          <a:p>
            <a:r>
              <a:rPr lang="en-CA" sz="1250" dirty="0" smtClean="0"/>
              <a:t>•Renewable </a:t>
            </a:r>
            <a:r>
              <a:rPr lang="en-CA" sz="1250" dirty="0"/>
              <a:t>energy</a:t>
            </a:r>
          </a:p>
          <a:p>
            <a:r>
              <a:rPr lang="en-CA" sz="1250" dirty="0" smtClean="0"/>
              <a:t>•Efficient </a:t>
            </a:r>
            <a:r>
              <a:rPr lang="en-CA" sz="1250" dirty="0"/>
              <a:t>vehicles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790584" y="2981304"/>
            <a:ext cx="1829666" cy="34932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1300" dirty="0"/>
              <a:t>• Artificial Intelligence, Robotics </a:t>
            </a:r>
            <a:r>
              <a:rPr lang="en-CA" sz="1300" dirty="0" smtClean="0"/>
              <a:t>and Autonomous </a:t>
            </a:r>
            <a:r>
              <a:rPr lang="en-CA" sz="1300" dirty="0"/>
              <a:t>Systems</a:t>
            </a:r>
          </a:p>
          <a:p>
            <a:r>
              <a:rPr lang="en-CA" sz="1300" dirty="0"/>
              <a:t>•  Communications Networks and Services</a:t>
            </a:r>
          </a:p>
          <a:p>
            <a:r>
              <a:rPr lang="en-CA" sz="1300" dirty="0"/>
              <a:t>•  Internet of Things/Machine-to-Machine Systems</a:t>
            </a:r>
          </a:p>
          <a:p>
            <a:r>
              <a:rPr lang="en-CA" sz="1300" dirty="0"/>
              <a:t>•  Advanced Data Management and Analytics</a:t>
            </a:r>
          </a:p>
          <a:p>
            <a:r>
              <a:rPr lang="en-CA" sz="1300" dirty="0"/>
              <a:t>•  Cybersecurity</a:t>
            </a:r>
          </a:p>
          <a:p>
            <a:r>
              <a:rPr lang="en-CA" sz="1300" dirty="0"/>
              <a:t>•  Human Interaction with Digital Media</a:t>
            </a:r>
          </a:p>
          <a:p>
            <a:r>
              <a:rPr lang="en-CA" sz="1300" dirty="0"/>
              <a:t>•  Software Engineering</a:t>
            </a:r>
          </a:p>
          <a:p>
            <a:r>
              <a:rPr lang="en-CA" sz="1300" dirty="0"/>
              <a:t>•  Text Mining and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28942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216" y="475348"/>
            <a:ext cx="8021425" cy="872466"/>
          </a:xfrm>
          <a:prstGeom prst="rect">
            <a:avLst/>
          </a:prstGeom>
        </p:spPr>
        <p:txBody>
          <a:bodyPr vert="horz" wrap="square" lIns="0" tIns="10588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8145" algn="ctr">
              <a:spcBef>
                <a:spcPts val="83"/>
              </a:spcBef>
            </a:pPr>
            <a:r>
              <a:rPr lang="en-CA" spc="45" dirty="0" smtClean="0"/>
              <a:t>Centre for Entrepreneurship and Engineering Design</a:t>
            </a:r>
            <a:endParaRPr spc="22" dirty="0"/>
          </a:p>
        </p:txBody>
      </p:sp>
      <p:grpSp>
        <p:nvGrpSpPr>
          <p:cNvPr id="21" name="Group 20"/>
          <p:cNvGrpSpPr/>
          <p:nvPr/>
        </p:nvGrpSpPr>
        <p:grpSpPr>
          <a:xfrm>
            <a:off x="4589572" y="1590494"/>
            <a:ext cx="4451738" cy="1272293"/>
            <a:chOff x="4532941" y="1170314"/>
            <a:chExt cx="4440403" cy="1269055"/>
          </a:xfrm>
        </p:grpSpPr>
        <p:sp>
          <p:nvSpPr>
            <p:cNvPr id="3" name="object 3"/>
            <p:cNvSpPr/>
            <p:nvPr/>
          </p:nvSpPr>
          <p:spPr>
            <a:xfrm>
              <a:off x="4532941" y="1170314"/>
              <a:ext cx="1097679" cy="12690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ctr">
                <a:spcBef>
                  <a:spcPts val="0"/>
                </a:spcBef>
              </a:pPr>
              <a:endParaRPr sz="1300">
                <a:latin typeface="+mn-lt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5630620" y="1170315"/>
              <a:ext cx="3342724" cy="1269054"/>
            </a:xfrm>
            <a:prstGeom prst="rect">
              <a:avLst/>
            </a:prstGeom>
            <a:solidFill>
              <a:srgbClr val="FF6041">
                <a:alpha val="49803"/>
              </a:srgbClr>
            </a:solidFill>
          </p:spPr>
          <p:txBody>
            <a:bodyPr vert="horz" wrap="square" lIns="0" tIns="71267" rIns="0" bIns="0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sz="1300" b="1" spc="29" dirty="0">
                  <a:solidFill>
                    <a:srgbClr val="212121"/>
                  </a:solidFill>
                  <a:latin typeface="+mn-lt"/>
                  <a:cs typeface="Arial"/>
                </a:rPr>
                <a:t>R</a:t>
              </a:r>
              <a:r>
                <a:rPr sz="1300" b="1" spc="51" dirty="0">
                  <a:solidFill>
                    <a:srgbClr val="212121"/>
                  </a:solidFill>
                  <a:latin typeface="+mn-lt"/>
                  <a:cs typeface="Arial"/>
                </a:rPr>
                <a:t>i</a:t>
              </a:r>
              <a:r>
                <a:rPr sz="1300" b="1" spc="-26" dirty="0">
                  <a:solidFill>
                    <a:srgbClr val="212121"/>
                  </a:solidFill>
                  <a:latin typeface="+mn-lt"/>
                  <a:cs typeface="Arial"/>
                </a:rPr>
                <a:t>c</a:t>
              </a:r>
              <a:r>
                <a:rPr sz="1300" b="1" spc="22" dirty="0">
                  <a:solidFill>
                    <a:srgbClr val="212121"/>
                  </a:solidFill>
                  <a:latin typeface="+mn-lt"/>
                  <a:cs typeface="Arial"/>
                </a:rPr>
                <a:t>h</a:t>
              </a:r>
              <a:r>
                <a:rPr sz="1300" b="1" spc="-22" dirty="0">
                  <a:solidFill>
                    <a:srgbClr val="212121"/>
                  </a:solidFill>
                  <a:latin typeface="+mn-lt"/>
                  <a:cs typeface="Arial"/>
                </a:rPr>
                <a:t>a</a:t>
              </a:r>
              <a:r>
                <a:rPr sz="1300" b="1" spc="99" dirty="0">
                  <a:solidFill>
                    <a:srgbClr val="212121"/>
                  </a:solidFill>
                  <a:latin typeface="+mn-lt"/>
                  <a:cs typeface="Arial"/>
                </a:rPr>
                <a:t>r</a:t>
              </a:r>
              <a:r>
                <a:rPr sz="1300" b="1" spc="26" dirty="0">
                  <a:solidFill>
                    <a:srgbClr val="212121"/>
                  </a:solidFill>
                  <a:latin typeface="+mn-lt"/>
                  <a:cs typeface="Arial"/>
                </a:rPr>
                <a:t>d</a:t>
              </a:r>
              <a:r>
                <a:rPr sz="1300" b="1" spc="-10" dirty="0">
                  <a:solidFill>
                    <a:srgbClr val="212121"/>
                  </a:solidFill>
                  <a:latin typeface="+mn-lt"/>
                  <a:cs typeface="Arial"/>
                </a:rPr>
                <a:t> </a:t>
              </a:r>
              <a:r>
                <a:rPr sz="1300" b="1" spc="109" dirty="0">
                  <a:solidFill>
                    <a:srgbClr val="212121"/>
                  </a:solidFill>
                  <a:latin typeface="+mn-lt"/>
                  <a:cs typeface="Arial"/>
                </a:rPr>
                <a:t>L</a:t>
              </a:r>
              <a:r>
                <a:rPr sz="1300" b="1" spc="199" dirty="0">
                  <a:solidFill>
                    <a:srgbClr val="212121"/>
                  </a:solidFill>
                  <a:latin typeface="+mn-lt"/>
                  <a:cs typeface="Arial"/>
                </a:rPr>
                <a:t>’</a:t>
              </a:r>
              <a:r>
                <a:rPr sz="1300" b="1" spc="70" dirty="0">
                  <a:solidFill>
                    <a:srgbClr val="212121"/>
                  </a:solidFill>
                  <a:latin typeface="+mn-lt"/>
                  <a:cs typeface="Arial"/>
                </a:rPr>
                <a:t>A</a:t>
              </a:r>
              <a:r>
                <a:rPr sz="1300" b="1" spc="26" dirty="0">
                  <a:solidFill>
                    <a:srgbClr val="212121"/>
                  </a:solidFill>
                  <a:latin typeface="+mn-lt"/>
                  <a:cs typeface="Arial"/>
                </a:rPr>
                <a:t>b</a:t>
              </a:r>
              <a:r>
                <a:rPr sz="1300" b="1" spc="22" dirty="0">
                  <a:solidFill>
                    <a:srgbClr val="212121"/>
                  </a:solidFill>
                  <a:latin typeface="+mn-lt"/>
                  <a:cs typeface="Arial"/>
                </a:rPr>
                <a:t>b</a:t>
              </a:r>
              <a:r>
                <a:rPr sz="1300" b="1" spc="106" dirty="0">
                  <a:solidFill>
                    <a:srgbClr val="212121"/>
                  </a:solidFill>
                  <a:latin typeface="+mn-lt"/>
                  <a:cs typeface="Times New Roman"/>
                </a:rPr>
                <a:t>é</a:t>
              </a:r>
              <a:r>
                <a:rPr sz="1300" b="1" spc="58" dirty="0">
                  <a:solidFill>
                    <a:srgbClr val="212121"/>
                  </a:solidFill>
                  <a:latin typeface="+mn-lt"/>
                  <a:cs typeface="Times New Roman"/>
                </a:rPr>
                <a:t> </a:t>
              </a:r>
              <a:r>
                <a:rPr sz="1300" b="1" spc="122" dirty="0">
                  <a:solidFill>
                    <a:srgbClr val="212121"/>
                  </a:solidFill>
                  <a:latin typeface="+mn-lt"/>
                  <a:cs typeface="Arial"/>
                </a:rPr>
                <a:t>M</a:t>
              </a:r>
              <a:r>
                <a:rPr sz="1300" b="1" spc="-22" dirty="0">
                  <a:solidFill>
                    <a:srgbClr val="212121"/>
                  </a:solidFill>
                  <a:latin typeface="+mn-lt"/>
                  <a:cs typeface="Arial"/>
                </a:rPr>
                <a:t>a</a:t>
              </a:r>
              <a:r>
                <a:rPr sz="1300" b="1" spc="64" dirty="0">
                  <a:solidFill>
                    <a:srgbClr val="212121"/>
                  </a:solidFill>
                  <a:latin typeface="+mn-lt"/>
                  <a:cs typeface="Arial"/>
                </a:rPr>
                <a:t>k</a:t>
              </a:r>
              <a:r>
                <a:rPr sz="1300" b="1" spc="-67" dirty="0">
                  <a:solidFill>
                    <a:srgbClr val="212121"/>
                  </a:solidFill>
                  <a:latin typeface="+mn-lt"/>
                  <a:cs typeface="Arial"/>
                </a:rPr>
                <a:t>e</a:t>
              </a:r>
              <a:r>
                <a:rPr sz="1300" b="1" spc="99" dirty="0">
                  <a:solidFill>
                    <a:srgbClr val="212121"/>
                  </a:solidFill>
                  <a:latin typeface="+mn-lt"/>
                  <a:cs typeface="Arial"/>
                </a:rPr>
                <a:t>r</a:t>
              </a:r>
              <a:r>
                <a:rPr sz="1300" b="1" spc="-67" dirty="0">
                  <a:solidFill>
                    <a:srgbClr val="212121"/>
                  </a:solidFill>
                  <a:latin typeface="+mn-lt"/>
                  <a:cs typeface="Arial"/>
                </a:rPr>
                <a:t>s</a:t>
              </a:r>
              <a:r>
                <a:rPr sz="1300" b="1" spc="22" dirty="0">
                  <a:solidFill>
                    <a:srgbClr val="212121"/>
                  </a:solidFill>
                  <a:latin typeface="+mn-lt"/>
                  <a:cs typeface="Arial"/>
                </a:rPr>
                <a:t>p</a:t>
              </a:r>
              <a:r>
                <a:rPr sz="1300" b="1" spc="-22" dirty="0">
                  <a:solidFill>
                    <a:srgbClr val="212121"/>
                  </a:solidFill>
                  <a:latin typeface="+mn-lt"/>
                  <a:cs typeface="Arial"/>
                </a:rPr>
                <a:t>a</a:t>
              </a:r>
              <a:r>
                <a:rPr sz="1300" b="1" spc="-26" dirty="0">
                  <a:solidFill>
                    <a:srgbClr val="212121"/>
                  </a:solidFill>
                  <a:latin typeface="+mn-lt"/>
                  <a:cs typeface="Arial"/>
                </a:rPr>
                <a:t>c</a:t>
              </a:r>
              <a:r>
                <a:rPr sz="1300" b="1" spc="-64" dirty="0">
                  <a:solidFill>
                    <a:srgbClr val="212121"/>
                  </a:solidFill>
                  <a:latin typeface="+mn-lt"/>
                  <a:cs typeface="Arial"/>
                </a:rPr>
                <a:t>e</a:t>
              </a:r>
              <a:endParaRPr sz="1300" b="1" dirty="0">
                <a:latin typeface="+mn-lt"/>
                <a:cs typeface="Arial"/>
              </a:endParaRPr>
            </a:p>
            <a:p>
              <a:pPr marR="76973" indent="129918" algn="ctr">
                <a:spcBef>
                  <a:spcPts val="0"/>
                </a:spcBef>
              </a:pPr>
              <a:r>
                <a:rPr sz="1300" spc="38" dirty="0">
                  <a:solidFill>
                    <a:srgbClr val="212121"/>
                  </a:solidFill>
                  <a:latin typeface="+mn-lt"/>
                  <a:cs typeface="Times New Roman"/>
                </a:rPr>
                <a:t>The </a:t>
              </a:r>
              <a:r>
                <a:rPr sz="1300" spc="22" dirty="0">
                  <a:solidFill>
                    <a:srgbClr val="212121"/>
                  </a:solidFill>
                  <a:latin typeface="+mn-lt"/>
                  <a:cs typeface="Times New Roman"/>
                </a:rPr>
                <a:t>first </a:t>
              </a:r>
              <a:r>
                <a:rPr sz="1300" spc="35" dirty="0">
                  <a:solidFill>
                    <a:srgbClr val="212121"/>
                  </a:solidFill>
                  <a:latin typeface="+mn-lt"/>
                  <a:cs typeface="Times New Roman"/>
                </a:rPr>
                <a:t>uOttawa </a:t>
              </a:r>
              <a:r>
                <a:rPr sz="1300" spc="29" dirty="0">
                  <a:solidFill>
                    <a:srgbClr val="212121"/>
                  </a:solidFill>
                  <a:latin typeface="+mn-lt"/>
                  <a:cs typeface="Times New Roman"/>
                </a:rPr>
                <a:t>invent-build-play </a:t>
              </a:r>
              <a:r>
                <a:rPr sz="1300" spc="32" dirty="0">
                  <a:solidFill>
                    <a:srgbClr val="212121"/>
                  </a:solidFill>
                  <a:latin typeface="+mn-lt"/>
                  <a:cs typeface="Times New Roman"/>
                </a:rPr>
                <a:t>space</a:t>
              </a:r>
              <a:r>
                <a:rPr sz="1300" spc="-48" dirty="0">
                  <a:solidFill>
                    <a:srgbClr val="212121"/>
                  </a:solidFill>
                  <a:latin typeface="+mn-lt"/>
                  <a:cs typeface="Times New Roman"/>
                </a:rPr>
                <a:t> </a:t>
              </a:r>
              <a:r>
                <a:rPr sz="1300" spc="29" dirty="0">
                  <a:solidFill>
                    <a:srgbClr val="212121"/>
                  </a:solidFill>
                  <a:latin typeface="+mn-lt"/>
                  <a:cs typeface="Times New Roman"/>
                </a:rPr>
                <a:t>featuring</a:t>
              </a:r>
              <a:r>
                <a:rPr sz="1300" spc="16" dirty="0">
                  <a:solidFill>
                    <a:srgbClr val="212121"/>
                  </a:solidFill>
                  <a:latin typeface="+mn-lt"/>
                  <a:cs typeface="Times New Roman"/>
                </a:rPr>
                <a:t> </a:t>
              </a:r>
              <a:r>
                <a:rPr sz="1300" spc="45" dirty="0">
                  <a:solidFill>
                    <a:srgbClr val="212121"/>
                  </a:solidFill>
                  <a:latin typeface="+mn-lt"/>
                  <a:cs typeface="Times New Roman"/>
                </a:rPr>
                <a:t>3D </a:t>
              </a:r>
              <a:r>
                <a:rPr sz="1300" spc="83" dirty="0">
                  <a:solidFill>
                    <a:srgbClr val="212121"/>
                  </a:solidFill>
                  <a:latin typeface="+mn-lt"/>
                  <a:cs typeface="Times New Roman"/>
                </a:rPr>
                <a:t> </a:t>
              </a:r>
              <a:r>
                <a:rPr sz="1300" spc="26" dirty="0">
                  <a:solidFill>
                    <a:srgbClr val="212121"/>
                  </a:solidFill>
                  <a:latin typeface="+mn-lt"/>
                  <a:cs typeface="Times New Roman"/>
                </a:rPr>
                <a:t>printers, </a:t>
              </a:r>
              <a:r>
                <a:rPr sz="1300" spc="29" dirty="0" err="1">
                  <a:solidFill>
                    <a:srgbClr val="212121"/>
                  </a:solidFill>
                  <a:latin typeface="+mn-lt"/>
                  <a:cs typeface="Times New Roman"/>
                </a:rPr>
                <a:t>arduinos</a:t>
              </a:r>
              <a:r>
                <a:rPr sz="1300" spc="29" dirty="0">
                  <a:solidFill>
                    <a:srgbClr val="212121"/>
                  </a:solidFill>
                  <a:latin typeface="+mn-lt"/>
                  <a:cs typeface="Times New Roman"/>
                </a:rPr>
                <a:t>,</a:t>
              </a:r>
              <a:r>
                <a:rPr lang="en-CA" sz="1300" spc="29" dirty="0">
                  <a:solidFill>
                    <a:srgbClr val="212121"/>
                  </a:solidFill>
                  <a:latin typeface="+mn-lt"/>
                  <a:cs typeface="Times New Roman"/>
                </a:rPr>
                <a:t> </a:t>
              </a:r>
              <a:r>
                <a:rPr sz="1300" spc="45" dirty="0">
                  <a:solidFill>
                    <a:srgbClr val="212121"/>
                  </a:solidFill>
                  <a:latin typeface="+mn-lt"/>
                  <a:cs typeface="Times New Roman"/>
                </a:rPr>
                <a:t>3D</a:t>
              </a:r>
              <a:r>
                <a:rPr sz="1300" spc="29" dirty="0">
                  <a:solidFill>
                    <a:srgbClr val="212121"/>
                  </a:solidFill>
                  <a:latin typeface="+mn-lt"/>
                  <a:cs typeface="Times New Roman"/>
                </a:rPr>
                <a:t>scanners, </a:t>
              </a:r>
              <a:r>
                <a:rPr sz="1300" spc="32" dirty="0">
                  <a:solidFill>
                    <a:srgbClr val="212121"/>
                  </a:solidFill>
                  <a:latin typeface="+mn-lt"/>
                  <a:cs typeface="Times New Roman"/>
                </a:rPr>
                <a:t>embroidery </a:t>
              </a:r>
              <a:r>
                <a:rPr sz="1300" spc="35" dirty="0">
                  <a:solidFill>
                    <a:srgbClr val="212121"/>
                  </a:solidFill>
                  <a:latin typeface="+mn-lt"/>
                  <a:cs typeface="Times New Roman"/>
                </a:rPr>
                <a:t>machines</a:t>
              </a:r>
              <a:r>
                <a:rPr lang="en-CA" sz="1300" dirty="0">
                  <a:latin typeface="+mn-lt"/>
                  <a:cs typeface="Times New Roman"/>
                </a:rPr>
                <a:t> </a:t>
              </a:r>
              <a:r>
                <a:rPr sz="1300" spc="35" dirty="0">
                  <a:solidFill>
                    <a:srgbClr val="212121"/>
                  </a:solidFill>
                  <a:latin typeface="+mn-lt"/>
                  <a:cs typeface="Times New Roman"/>
                </a:rPr>
                <a:t>and </a:t>
              </a:r>
              <a:r>
                <a:rPr sz="1300" spc="32" dirty="0">
                  <a:solidFill>
                    <a:srgbClr val="212121"/>
                  </a:solidFill>
                  <a:latin typeface="+mn-lt"/>
                  <a:cs typeface="Times New Roman"/>
                </a:rPr>
                <a:t>Laser</a:t>
              </a:r>
              <a:r>
                <a:rPr sz="1300" spc="-54" dirty="0">
                  <a:solidFill>
                    <a:srgbClr val="212121"/>
                  </a:solidFill>
                  <a:latin typeface="+mn-lt"/>
                  <a:cs typeface="Times New Roman"/>
                </a:rPr>
                <a:t> </a:t>
              </a:r>
              <a:r>
                <a:rPr sz="1300" spc="29" dirty="0">
                  <a:solidFill>
                    <a:srgbClr val="212121"/>
                  </a:solidFill>
                  <a:latin typeface="+mn-lt"/>
                  <a:cs typeface="Times New Roman"/>
                </a:rPr>
                <a:t>Cutters.</a:t>
              </a:r>
              <a:endParaRPr sz="1300" dirty="0">
                <a:latin typeface="+mn-lt"/>
                <a:cs typeface="Times New Roman"/>
              </a:endParaRPr>
            </a:p>
            <a:p>
              <a:pPr algn="ctr">
                <a:spcBef>
                  <a:spcPts val="0"/>
                </a:spcBef>
              </a:pPr>
              <a:r>
                <a:rPr sz="1300" spc="-22" dirty="0">
                  <a:solidFill>
                    <a:srgbClr val="212121"/>
                  </a:solidFill>
                  <a:latin typeface="+mn-lt"/>
                  <a:cs typeface="Arial"/>
                </a:rPr>
                <a:t>~ 1500</a:t>
              </a:r>
              <a:r>
                <a:rPr sz="1300" spc="-42" dirty="0">
                  <a:solidFill>
                    <a:srgbClr val="212121"/>
                  </a:solidFill>
                  <a:latin typeface="+mn-lt"/>
                  <a:cs typeface="Arial"/>
                </a:rPr>
                <a:t> </a:t>
              </a:r>
              <a:r>
                <a:rPr sz="1300" spc="-3" dirty="0">
                  <a:solidFill>
                    <a:srgbClr val="212121"/>
                  </a:solidFill>
                  <a:latin typeface="+mn-lt"/>
                  <a:cs typeface="Arial"/>
                </a:rPr>
                <a:t>users/year</a:t>
              </a:r>
              <a:endParaRPr sz="1300" dirty="0">
                <a:latin typeface="+mn-lt"/>
                <a:cs typeface="Arial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607928" y="2966921"/>
            <a:ext cx="4451738" cy="1059828"/>
            <a:chOff x="4532941" y="2789223"/>
            <a:chExt cx="4440403" cy="424366"/>
          </a:xfrm>
        </p:grpSpPr>
        <p:sp>
          <p:nvSpPr>
            <p:cNvPr id="4" name="object 4"/>
            <p:cNvSpPr/>
            <p:nvPr/>
          </p:nvSpPr>
          <p:spPr>
            <a:xfrm>
              <a:off x="4532941" y="2789223"/>
              <a:ext cx="1103780" cy="4243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ctr">
                <a:spcBef>
                  <a:spcPts val="0"/>
                </a:spcBef>
              </a:pPr>
              <a:endParaRPr sz="1300">
                <a:latin typeface="+mn-lt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5627760" y="2789223"/>
              <a:ext cx="3345584" cy="424366"/>
            </a:xfrm>
            <a:prstGeom prst="rect">
              <a:avLst/>
            </a:prstGeom>
            <a:solidFill>
              <a:srgbClr val="FF6041">
                <a:alpha val="49803"/>
              </a:srgbClr>
            </a:solidFill>
          </p:spPr>
          <p:txBody>
            <a:bodyPr vert="horz" wrap="square" lIns="0" tIns="71267" rIns="0" bIns="0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sz="1300" b="1" spc="10" dirty="0">
                  <a:solidFill>
                    <a:srgbClr val="212121"/>
                  </a:solidFill>
                  <a:latin typeface="+mn-lt"/>
                  <a:cs typeface="Arial"/>
                </a:rPr>
                <a:t>The </a:t>
              </a:r>
              <a:r>
                <a:rPr sz="1300" b="1" spc="22" dirty="0">
                  <a:solidFill>
                    <a:srgbClr val="212121"/>
                  </a:solidFill>
                  <a:latin typeface="+mn-lt"/>
                  <a:cs typeface="Arial"/>
                </a:rPr>
                <a:t>Brunsfield</a:t>
              </a:r>
              <a:r>
                <a:rPr sz="1300" b="1" spc="-32" dirty="0">
                  <a:solidFill>
                    <a:srgbClr val="212121"/>
                  </a:solidFill>
                  <a:latin typeface="+mn-lt"/>
                  <a:cs typeface="Arial"/>
                </a:rPr>
                <a:t> </a:t>
              </a:r>
              <a:r>
                <a:rPr sz="1300" b="1" spc="13" dirty="0">
                  <a:solidFill>
                    <a:srgbClr val="212121"/>
                  </a:solidFill>
                  <a:latin typeface="+mn-lt"/>
                  <a:cs typeface="Arial"/>
                </a:rPr>
                <a:t>Centre</a:t>
              </a:r>
              <a:endParaRPr sz="1300" b="1" dirty="0">
                <a:latin typeface="+mn-lt"/>
                <a:cs typeface="Arial"/>
              </a:endParaRPr>
            </a:p>
            <a:p>
              <a:pPr marR="30138" algn="ctr">
                <a:spcBef>
                  <a:spcPts val="0"/>
                </a:spcBef>
              </a:pPr>
              <a:r>
                <a:rPr sz="1300" spc="32" dirty="0">
                  <a:solidFill>
                    <a:srgbClr val="212121"/>
                  </a:solidFill>
                  <a:latin typeface="+mn-lt"/>
                  <a:cs typeface="Times New Roman"/>
                </a:rPr>
                <a:t>Engineering </a:t>
              </a:r>
              <a:r>
                <a:rPr sz="1300" spc="29" dirty="0">
                  <a:solidFill>
                    <a:srgbClr val="212121"/>
                  </a:solidFill>
                  <a:latin typeface="+mn-lt"/>
                  <a:cs typeface="Times New Roman"/>
                </a:rPr>
                <a:t>students </a:t>
              </a:r>
              <a:r>
                <a:rPr sz="1300" spc="35" dirty="0">
                  <a:solidFill>
                    <a:srgbClr val="212121"/>
                  </a:solidFill>
                  <a:latin typeface="+mn-lt"/>
                  <a:cs typeface="Times New Roman"/>
                </a:rPr>
                <a:t>can </a:t>
              </a:r>
              <a:r>
                <a:rPr sz="1300" spc="29" dirty="0">
                  <a:solidFill>
                    <a:srgbClr val="212121"/>
                  </a:solidFill>
                  <a:latin typeface="+mn-lt"/>
                  <a:cs typeface="Times New Roman"/>
                </a:rPr>
                <a:t>design, </a:t>
              </a:r>
              <a:r>
                <a:rPr sz="1300" spc="26" dirty="0">
                  <a:solidFill>
                    <a:srgbClr val="212121"/>
                  </a:solidFill>
                  <a:latin typeface="+mn-lt"/>
                  <a:cs typeface="Times New Roman"/>
                </a:rPr>
                <a:t>fabricate, </a:t>
              </a:r>
              <a:r>
                <a:rPr sz="1300" spc="35" dirty="0">
                  <a:solidFill>
                    <a:srgbClr val="212121"/>
                  </a:solidFill>
                  <a:latin typeface="+mn-lt"/>
                  <a:cs typeface="Times New Roman"/>
                </a:rPr>
                <a:t>and </a:t>
              </a:r>
              <a:r>
                <a:rPr sz="1300" spc="26" dirty="0">
                  <a:solidFill>
                    <a:srgbClr val="212121"/>
                  </a:solidFill>
                  <a:latin typeface="+mn-lt"/>
                  <a:cs typeface="Times New Roman"/>
                </a:rPr>
                <a:t>test</a:t>
              </a:r>
              <a:r>
                <a:rPr sz="1300" spc="-51" dirty="0">
                  <a:solidFill>
                    <a:srgbClr val="212121"/>
                  </a:solidFill>
                  <a:latin typeface="+mn-lt"/>
                  <a:cs typeface="Times New Roman"/>
                </a:rPr>
                <a:t> </a:t>
              </a:r>
              <a:r>
                <a:rPr sz="1300" spc="35" dirty="0">
                  <a:solidFill>
                    <a:srgbClr val="212121"/>
                  </a:solidFill>
                  <a:latin typeface="+mn-lt"/>
                  <a:cs typeface="Times New Roman"/>
                </a:rPr>
                <a:t>complex  </a:t>
              </a:r>
              <a:r>
                <a:rPr sz="1300" spc="29" dirty="0">
                  <a:solidFill>
                    <a:srgbClr val="212121"/>
                  </a:solidFill>
                  <a:latin typeface="+mn-lt"/>
                  <a:cs typeface="Times New Roman"/>
                </a:rPr>
                <a:t>prototypes</a:t>
              </a:r>
              <a:r>
                <a:rPr sz="1300" spc="29" dirty="0" smtClean="0">
                  <a:solidFill>
                    <a:srgbClr val="212121"/>
                  </a:solidFill>
                  <a:latin typeface="+mn-lt"/>
                  <a:cs typeface="Times New Roman"/>
                </a:rPr>
                <a:t>.</a:t>
              </a:r>
              <a:endParaRPr sz="1300" dirty="0">
                <a:latin typeface="+mn-lt"/>
                <a:cs typeface="Times New Roman"/>
              </a:endParaRPr>
            </a:p>
            <a:p>
              <a:pPr marR="3666" algn="ctr">
                <a:spcBef>
                  <a:spcPts val="0"/>
                </a:spcBef>
              </a:pPr>
              <a:r>
                <a:rPr sz="1300" spc="-22" dirty="0">
                  <a:solidFill>
                    <a:srgbClr val="212121"/>
                  </a:solidFill>
                  <a:latin typeface="+mn-lt"/>
                  <a:cs typeface="Arial"/>
                </a:rPr>
                <a:t>~ </a:t>
              </a:r>
              <a:r>
                <a:rPr sz="1300" spc="-19" dirty="0">
                  <a:solidFill>
                    <a:srgbClr val="212121"/>
                  </a:solidFill>
                  <a:latin typeface="+mn-lt"/>
                  <a:cs typeface="Arial"/>
                </a:rPr>
                <a:t>250</a:t>
              </a:r>
              <a:r>
                <a:rPr sz="1300" dirty="0">
                  <a:solidFill>
                    <a:srgbClr val="212121"/>
                  </a:solidFill>
                  <a:latin typeface="+mn-lt"/>
                  <a:cs typeface="Arial"/>
                </a:rPr>
                <a:t> </a:t>
              </a:r>
              <a:r>
                <a:rPr sz="1300" spc="-3" dirty="0" smtClean="0">
                  <a:solidFill>
                    <a:srgbClr val="212121"/>
                  </a:solidFill>
                  <a:latin typeface="+mn-lt"/>
                  <a:cs typeface="Arial"/>
                </a:rPr>
                <a:t>users/year</a:t>
              </a:r>
              <a:endParaRPr sz="1300" dirty="0">
                <a:latin typeface="+mn-lt"/>
                <a:cs typeface="Arial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25234" y="4172333"/>
            <a:ext cx="4295271" cy="1072236"/>
            <a:chOff x="136678" y="4148896"/>
            <a:chExt cx="4170058" cy="843562"/>
          </a:xfrm>
        </p:grpSpPr>
        <p:sp>
          <p:nvSpPr>
            <p:cNvPr id="5" name="object 5"/>
            <p:cNvSpPr/>
            <p:nvPr/>
          </p:nvSpPr>
          <p:spPr>
            <a:xfrm>
              <a:off x="3202956" y="4148896"/>
              <a:ext cx="1103780" cy="8435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ctr">
                <a:spcBef>
                  <a:spcPts val="0"/>
                </a:spcBef>
              </a:pPr>
              <a:endParaRPr sz="1300">
                <a:latin typeface="+mn-lt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136678" y="4148896"/>
              <a:ext cx="3066278" cy="843562"/>
            </a:xfrm>
            <a:prstGeom prst="rect">
              <a:avLst/>
            </a:prstGeom>
            <a:solidFill>
              <a:srgbClr val="FF6041">
                <a:alpha val="49803"/>
              </a:srgbClr>
            </a:solidFill>
          </p:spPr>
          <p:txBody>
            <a:bodyPr vert="horz" wrap="square" lIns="0" tIns="71267" rIns="0" bIns="0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sz="1300" b="1" spc="29" dirty="0">
                  <a:solidFill>
                    <a:srgbClr val="212121"/>
                  </a:solidFill>
                  <a:latin typeface="+mn-lt"/>
                  <a:cs typeface="Arial"/>
                </a:rPr>
                <a:t>Manufacturing </a:t>
              </a:r>
              <a:r>
                <a:rPr sz="1300" b="1" spc="35" dirty="0">
                  <a:solidFill>
                    <a:srgbClr val="212121"/>
                  </a:solidFill>
                  <a:latin typeface="+mn-lt"/>
                  <a:cs typeface="Arial"/>
                </a:rPr>
                <a:t>Training </a:t>
              </a:r>
              <a:r>
                <a:rPr sz="1300" b="1" spc="13" dirty="0">
                  <a:solidFill>
                    <a:srgbClr val="212121"/>
                  </a:solidFill>
                  <a:latin typeface="+mn-lt"/>
                  <a:cs typeface="Arial"/>
                </a:rPr>
                <a:t>Centre</a:t>
              </a:r>
              <a:r>
                <a:rPr sz="1300" b="1" spc="-96" dirty="0">
                  <a:solidFill>
                    <a:srgbClr val="212121"/>
                  </a:solidFill>
                  <a:latin typeface="+mn-lt"/>
                  <a:cs typeface="Arial"/>
                </a:rPr>
                <a:t> </a:t>
              </a:r>
              <a:r>
                <a:rPr sz="1300" b="1" spc="48" dirty="0">
                  <a:solidFill>
                    <a:srgbClr val="212121"/>
                  </a:solidFill>
                  <a:latin typeface="+mn-lt"/>
                  <a:cs typeface="Arial"/>
                </a:rPr>
                <a:t>(MTC)</a:t>
              </a:r>
              <a:endParaRPr sz="1300" b="1" dirty="0">
                <a:latin typeface="+mn-lt"/>
                <a:cs typeface="Arial"/>
              </a:endParaRPr>
            </a:p>
            <a:p>
              <a:pPr marR="44799" algn="ctr">
                <a:spcBef>
                  <a:spcPts val="0"/>
                </a:spcBef>
              </a:pPr>
              <a:r>
                <a:rPr sz="1300" spc="32" dirty="0">
                  <a:solidFill>
                    <a:srgbClr val="212121"/>
                  </a:solidFill>
                  <a:latin typeface="+mn-lt"/>
                  <a:cs typeface="Times New Roman"/>
                </a:rPr>
                <a:t>Provides </a:t>
              </a:r>
              <a:r>
                <a:rPr sz="1300" spc="26" dirty="0">
                  <a:solidFill>
                    <a:srgbClr val="212121"/>
                  </a:solidFill>
                  <a:latin typeface="+mn-lt"/>
                  <a:cs typeface="Times New Roman"/>
                </a:rPr>
                <a:t>training </a:t>
              </a:r>
              <a:r>
                <a:rPr sz="1300" spc="38" dirty="0">
                  <a:solidFill>
                    <a:srgbClr val="212121"/>
                  </a:solidFill>
                  <a:latin typeface="+mn-lt"/>
                  <a:cs typeface="Times New Roman"/>
                </a:rPr>
                <a:t>on </a:t>
              </a:r>
              <a:r>
                <a:rPr sz="1300" spc="26" dirty="0">
                  <a:solidFill>
                    <a:srgbClr val="212121"/>
                  </a:solidFill>
                  <a:latin typeface="+mn-lt"/>
                  <a:cs typeface="Times New Roman"/>
                </a:rPr>
                <a:t>traditional </a:t>
              </a:r>
              <a:r>
                <a:rPr sz="1300" spc="32" dirty="0">
                  <a:solidFill>
                    <a:srgbClr val="212121"/>
                  </a:solidFill>
                  <a:latin typeface="+mn-lt"/>
                  <a:cs typeface="Times New Roman"/>
                </a:rPr>
                <a:t>mechanical equipment such  </a:t>
              </a:r>
              <a:r>
                <a:rPr sz="1300" spc="29" dirty="0">
                  <a:solidFill>
                    <a:srgbClr val="212121"/>
                  </a:solidFill>
                  <a:latin typeface="+mn-lt"/>
                  <a:cs typeface="Times New Roman"/>
                </a:rPr>
                <a:t>as </a:t>
              </a:r>
              <a:r>
                <a:rPr sz="1300" spc="26" dirty="0">
                  <a:solidFill>
                    <a:srgbClr val="212121"/>
                  </a:solidFill>
                  <a:latin typeface="+mn-lt"/>
                  <a:cs typeface="Times New Roman"/>
                </a:rPr>
                <a:t>lathes, </a:t>
              </a:r>
              <a:r>
                <a:rPr sz="1300" spc="29" dirty="0">
                  <a:solidFill>
                    <a:srgbClr val="212121"/>
                  </a:solidFill>
                  <a:latin typeface="+mn-lt"/>
                  <a:cs typeface="Times New Roman"/>
                </a:rPr>
                <a:t>milling </a:t>
              </a:r>
              <a:r>
                <a:rPr sz="1300" spc="35" dirty="0">
                  <a:solidFill>
                    <a:srgbClr val="212121"/>
                  </a:solidFill>
                  <a:latin typeface="+mn-lt"/>
                  <a:cs typeface="Times New Roman"/>
                </a:rPr>
                <a:t>machines and</a:t>
              </a:r>
              <a:r>
                <a:rPr sz="1300" spc="-29" dirty="0">
                  <a:solidFill>
                    <a:srgbClr val="212121"/>
                  </a:solidFill>
                  <a:latin typeface="+mn-lt"/>
                  <a:cs typeface="Times New Roman"/>
                </a:rPr>
                <a:t> </a:t>
              </a:r>
              <a:r>
                <a:rPr sz="1300" spc="32" dirty="0">
                  <a:solidFill>
                    <a:srgbClr val="212121"/>
                  </a:solidFill>
                  <a:latin typeface="+mn-lt"/>
                  <a:cs typeface="Times New Roman"/>
                </a:rPr>
                <a:t>saws.</a:t>
              </a:r>
              <a:endParaRPr sz="1300" dirty="0">
                <a:latin typeface="+mn-lt"/>
                <a:cs typeface="Times New Roman"/>
              </a:endParaRPr>
            </a:p>
            <a:p>
              <a:pPr algn="ctr">
                <a:spcBef>
                  <a:spcPts val="0"/>
                </a:spcBef>
              </a:pPr>
              <a:r>
                <a:rPr sz="1300" spc="-22" dirty="0">
                  <a:solidFill>
                    <a:srgbClr val="212121"/>
                  </a:solidFill>
                  <a:latin typeface="+mn-lt"/>
                  <a:cs typeface="Arial"/>
                </a:rPr>
                <a:t>~ </a:t>
              </a:r>
              <a:r>
                <a:rPr sz="1300" spc="-19" dirty="0">
                  <a:solidFill>
                    <a:srgbClr val="212121"/>
                  </a:solidFill>
                  <a:latin typeface="+mn-lt"/>
                  <a:cs typeface="Arial"/>
                </a:rPr>
                <a:t>800</a:t>
              </a:r>
              <a:r>
                <a:rPr sz="1300" dirty="0">
                  <a:solidFill>
                    <a:srgbClr val="212121"/>
                  </a:solidFill>
                  <a:latin typeface="+mn-lt"/>
                  <a:cs typeface="Arial"/>
                </a:rPr>
                <a:t> </a:t>
              </a:r>
              <a:r>
                <a:rPr sz="1300" spc="-3" dirty="0">
                  <a:solidFill>
                    <a:srgbClr val="212121"/>
                  </a:solidFill>
                  <a:latin typeface="+mn-lt"/>
                  <a:cs typeface="Arial"/>
                </a:rPr>
                <a:t>users/year</a:t>
              </a:r>
              <a:endParaRPr sz="1300" dirty="0">
                <a:latin typeface="+mn-lt"/>
                <a:cs typeface="Arial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5234" y="2954512"/>
            <a:ext cx="4295271" cy="1072237"/>
            <a:chOff x="136678" y="2598848"/>
            <a:chExt cx="4284334" cy="1027362"/>
          </a:xfrm>
        </p:grpSpPr>
        <p:sp>
          <p:nvSpPr>
            <p:cNvPr id="9" name="object 9"/>
            <p:cNvSpPr txBox="1"/>
            <p:nvPr/>
          </p:nvSpPr>
          <p:spPr>
            <a:xfrm>
              <a:off x="136678" y="2598848"/>
              <a:ext cx="3192747" cy="1027362"/>
            </a:xfrm>
            <a:prstGeom prst="rect">
              <a:avLst/>
            </a:prstGeom>
            <a:solidFill>
              <a:srgbClr val="FF6041">
                <a:alpha val="49803"/>
              </a:srgbClr>
            </a:solidFill>
          </p:spPr>
          <p:txBody>
            <a:bodyPr vert="horz" wrap="square" lIns="0" tIns="71267" rIns="0" bIns="0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sz="1300" b="1" spc="38" dirty="0">
                  <a:solidFill>
                    <a:srgbClr val="212121"/>
                  </a:solidFill>
                  <a:latin typeface="+mn-lt"/>
                  <a:cs typeface="Arial"/>
                </a:rPr>
                <a:t>MakerLab</a:t>
              </a:r>
              <a:endParaRPr sz="1300" b="1" dirty="0">
                <a:latin typeface="+mn-lt"/>
                <a:cs typeface="Arial"/>
              </a:endParaRPr>
            </a:p>
            <a:p>
              <a:pPr marR="146208" algn="ctr">
                <a:spcBef>
                  <a:spcPts val="0"/>
                </a:spcBef>
              </a:pPr>
              <a:r>
                <a:rPr sz="1300" spc="32" dirty="0">
                  <a:solidFill>
                    <a:srgbClr val="212121"/>
                  </a:solidFill>
                  <a:latin typeface="+mn-lt"/>
                  <a:cs typeface="Times New Roman"/>
                </a:rPr>
                <a:t>Provides </a:t>
              </a:r>
              <a:r>
                <a:rPr sz="1300" spc="29" dirty="0">
                  <a:solidFill>
                    <a:srgbClr val="212121"/>
                  </a:solidFill>
                  <a:latin typeface="+mn-lt"/>
                  <a:cs typeface="Times New Roman"/>
                </a:rPr>
                <a:t>students </a:t>
              </a:r>
              <a:r>
                <a:rPr sz="1300" spc="32" dirty="0">
                  <a:solidFill>
                    <a:srgbClr val="212121"/>
                  </a:solidFill>
                  <a:latin typeface="+mn-lt"/>
                  <a:cs typeface="Times New Roman"/>
                </a:rPr>
                <a:t>with </a:t>
              </a:r>
              <a:r>
                <a:rPr sz="1300" spc="35" dirty="0">
                  <a:solidFill>
                    <a:srgbClr val="212121"/>
                  </a:solidFill>
                  <a:latin typeface="+mn-lt"/>
                  <a:cs typeface="Times New Roman"/>
                </a:rPr>
                <a:t>a </a:t>
              </a:r>
              <a:r>
                <a:rPr sz="1300" spc="29" dirty="0">
                  <a:solidFill>
                    <a:srgbClr val="212121"/>
                  </a:solidFill>
                  <a:latin typeface="+mn-lt"/>
                  <a:cs typeface="Times New Roman"/>
                </a:rPr>
                <a:t>structured learning</a:t>
              </a:r>
              <a:r>
                <a:rPr sz="1300" spc="-70" dirty="0">
                  <a:solidFill>
                    <a:srgbClr val="212121"/>
                  </a:solidFill>
                  <a:latin typeface="+mn-lt"/>
                  <a:cs typeface="Times New Roman"/>
                </a:rPr>
                <a:t> </a:t>
              </a:r>
              <a:r>
                <a:rPr sz="1300" spc="32" dirty="0">
                  <a:solidFill>
                    <a:srgbClr val="212121"/>
                  </a:solidFill>
                  <a:latin typeface="+mn-lt"/>
                  <a:cs typeface="Times New Roman"/>
                </a:rPr>
                <a:t>experience  using </a:t>
              </a:r>
              <a:r>
                <a:rPr sz="1300" spc="29" dirty="0">
                  <a:solidFill>
                    <a:srgbClr val="212121"/>
                  </a:solidFill>
                  <a:latin typeface="+mn-lt"/>
                  <a:cs typeface="Times New Roman"/>
                </a:rPr>
                <a:t>technologies available </a:t>
              </a:r>
              <a:r>
                <a:rPr sz="1300" spc="26" dirty="0">
                  <a:solidFill>
                    <a:srgbClr val="212121"/>
                  </a:solidFill>
                  <a:latin typeface="+mn-lt"/>
                  <a:cs typeface="Times New Roman"/>
                </a:rPr>
                <a:t>at </a:t>
              </a:r>
              <a:r>
                <a:rPr sz="1300" spc="29" dirty="0">
                  <a:solidFill>
                    <a:srgbClr val="212121"/>
                  </a:solidFill>
                  <a:latin typeface="+mn-lt"/>
                  <a:cs typeface="Times New Roman"/>
                </a:rPr>
                <a:t>the</a:t>
              </a:r>
              <a:r>
                <a:rPr sz="1300" spc="-26" dirty="0">
                  <a:solidFill>
                    <a:srgbClr val="212121"/>
                  </a:solidFill>
                  <a:latin typeface="+mn-lt"/>
                  <a:cs typeface="Times New Roman"/>
                </a:rPr>
                <a:t> </a:t>
              </a:r>
              <a:r>
                <a:rPr sz="1300" spc="32" dirty="0">
                  <a:solidFill>
                    <a:srgbClr val="212121"/>
                  </a:solidFill>
                  <a:latin typeface="+mn-lt"/>
                  <a:cs typeface="Times New Roman"/>
                </a:rPr>
                <a:t>Makerspace.</a:t>
              </a:r>
              <a:endParaRPr sz="1300" dirty="0">
                <a:latin typeface="+mn-lt"/>
                <a:cs typeface="Times New Roman"/>
              </a:endParaRPr>
            </a:p>
            <a:p>
              <a:pPr marR="28101" algn="ctr">
                <a:spcBef>
                  <a:spcPts val="0"/>
                </a:spcBef>
              </a:pPr>
              <a:r>
                <a:rPr sz="1300" spc="-22" dirty="0">
                  <a:solidFill>
                    <a:srgbClr val="212121"/>
                  </a:solidFill>
                  <a:latin typeface="+mn-lt"/>
                  <a:cs typeface="Arial"/>
                </a:rPr>
                <a:t>~ </a:t>
              </a:r>
              <a:r>
                <a:rPr sz="1300" spc="-19" dirty="0">
                  <a:solidFill>
                    <a:srgbClr val="212121"/>
                  </a:solidFill>
                  <a:latin typeface="+mn-lt"/>
                  <a:cs typeface="Arial"/>
                </a:rPr>
                <a:t>800</a:t>
              </a:r>
              <a:r>
                <a:rPr sz="1300" dirty="0">
                  <a:solidFill>
                    <a:srgbClr val="212121"/>
                  </a:solidFill>
                  <a:latin typeface="+mn-lt"/>
                  <a:cs typeface="Arial"/>
                </a:rPr>
                <a:t> </a:t>
              </a:r>
              <a:r>
                <a:rPr sz="1300" spc="-3" dirty="0">
                  <a:solidFill>
                    <a:srgbClr val="212121"/>
                  </a:solidFill>
                  <a:latin typeface="+mn-lt"/>
                  <a:cs typeface="Arial"/>
                </a:rPr>
                <a:t>users/year</a:t>
              </a:r>
              <a:endParaRPr sz="1300" dirty="0">
                <a:latin typeface="+mn-lt"/>
                <a:cs typeface="Arial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329426" y="2599327"/>
              <a:ext cx="1091586" cy="102688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ctr">
                <a:spcBef>
                  <a:spcPts val="0"/>
                </a:spcBef>
              </a:pPr>
              <a:endParaRPr sz="1300">
                <a:latin typeface="+mn-lt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589572" y="4159485"/>
            <a:ext cx="4413310" cy="1085086"/>
            <a:chOff x="4571271" y="4148896"/>
            <a:chExt cx="4402072" cy="1042025"/>
          </a:xfrm>
        </p:grpSpPr>
        <p:sp>
          <p:nvSpPr>
            <p:cNvPr id="10" name="object 10"/>
            <p:cNvSpPr txBox="1"/>
            <p:nvPr/>
          </p:nvSpPr>
          <p:spPr>
            <a:xfrm>
              <a:off x="5644560" y="4148896"/>
              <a:ext cx="3328783" cy="1042025"/>
            </a:xfrm>
            <a:prstGeom prst="rect">
              <a:avLst/>
            </a:prstGeom>
            <a:solidFill>
              <a:srgbClr val="FF6041">
                <a:alpha val="49803"/>
              </a:srgbClr>
            </a:solidFill>
          </p:spPr>
          <p:txBody>
            <a:bodyPr vert="horz" wrap="square" lIns="0" tIns="43982" rIns="0" bIns="0" rtlCol="0">
              <a:spAutoFit/>
            </a:bodyPr>
            <a:lstStyle/>
            <a:p>
              <a:pPr marR="122994" indent="313594" algn="ctr">
                <a:spcBef>
                  <a:spcPts val="0"/>
                </a:spcBef>
              </a:pPr>
              <a:r>
                <a:rPr sz="1300" b="1" spc="13" dirty="0">
                  <a:solidFill>
                    <a:srgbClr val="212121"/>
                  </a:solidFill>
                  <a:latin typeface="+mn-lt"/>
                  <a:cs typeface="Arial"/>
                </a:rPr>
                <a:t>John </a:t>
              </a:r>
              <a:r>
                <a:rPr sz="1300" b="1" spc="32" dirty="0">
                  <a:solidFill>
                    <a:srgbClr val="212121"/>
                  </a:solidFill>
                  <a:latin typeface="+mn-lt"/>
                  <a:cs typeface="Arial"/>
                </a:rPr>
                <a:t>McEntyre </a:t>
              </a:r>
              <a:r>
                <a:rPr sz="1300" b="1" spc="6" dirty="0">
                  <a:solidFill>
                    <a:srgbClr val="212121"/>
                  </a:solidFill>
                  <a:latin typeface="+mn-lt"/>
                  <a:cs typeface="Arial"/>
                </a:rPr>
                <a:t>Team </a:t>
              </a:r>
              <a:r>
                <a:rPr sz="1300" b="1" spc="-32" dirty="0">
                  <a:solidFill>
                    <a:srgbClr val="212121"/>
                  </a:solidFill>
                  <a:latin typeface="+mn-lt"/>
                  <a:cs typeface="Arial"/>
                </a:rPr>
                <a:t>space </a:t>
              </a:r>
              <a:r>
                <a:rPr sz="1300" b="1" spc="32" dirty="0">
                  <a:solidFill>
                    <a:srgbClr val="212121"/>
                  </a:solidFill>
                  <a:latin typeface="+mn-lt"/>
                  <a:cs typeface="Arial"/>
                </a:rPr>
                <a:t>(JMTS</a:t>
              </a:r>
              <a:r>
                <a:rPr sz="1300" b="1" spc="32" dirty="0">
                  <a:solidFill>
                    <a:srgbClr val="212121"/>
                  </a:solidFill>
                  <a:latin typeface="+mn-lt"/>
                  <a:cs typeface="Times New Roman"/>
                </a:rPr>
                <a:t>)  </a:t>
              </a:r>
              <a:r>
                <a:rPr sz="1300" spc="32" dirty="0">
                  <a:solidFill>
                    <a:srgbClr val="212121"/>
                  </a:solidFill>
                  <a:latin typeface="+mn-lt"/>
                  <a:cs typeface="Times New Roman"/>
                </a:rPr>
                <a:t>Provides </a:t>
              </a:r>
              <a:r>
                <a:rPr sz="1300" spc="29" dirty="0">
                  <a:solidFill>
                    <a:srgbClr val="212121"/>
                  </a:solidFill>
                  <a:latin typeface="+mn-lt"/>
                  <a:cs typeface="Times New Roman"/>
                </a:rPr>
                <a:t>pre-competitive </a:t>
              </a:r>
              <a:r>
                <a:rPr sz="1300" spc="32" dirty="0">
                  <a:solidFill>
                    <a:srgbClr val="212121"/>
                  </a:solidFill>
                  <a:latin typeface="+mn-lt"/>
                  <a:cs typeface="Times New Roman"/>
                </a:rPr>
                <a:t>teams involved </a:t>
              </a:r>
              <a:r>
                <a:rPr sz="1300" spc="29" dirty="0">
                  <a:solidFill>
                    <a:srgbClr val="212121"/>
                  </a:solidFill>
                  <a:latin typeface="+mn-lt"/>
                  <a:cs typeface="Times New Roman"/>
                </a:rPr>
                <a:t>in large-scale  projects </a:t>
              </a:r>
              <a:r>
                <a:rPr sz="1300" spc="32" dirty="0">
                  <a:solidFill>
                    <a:srgbClr val="212121"/>
                  </a:solidFill>
                  <a:latin typeface="+mn-lt"/>
                  <a:cs typeface="Times New Roman"/>
                </a:rPr>
                <a:t>with </a:t>
              </a:r>
              <a:r>
                <a:rPr sz="1300" spc="29" dirty="0">
                  <a:solidFill>
                    <a:srgbClr val="212121"/>
                  </a:solidFill>
                  <a:latin typeface="+mn-lt"/>
                  <a:cs typeface="Times New Roman"/>
                </a:rPr>
                <a:t>the </a:t>
              </a:r>
              <a:r>
                <a:rPr sz="1300" spc="32" dirty="0">
                  <a:solidFill>
                    <a:srgbClr val="212121"/>
                  </a:solidFill>
                  <a:latin typeface="+mn-lt"/>
                  <a:cs typeface="Times New Roman"/>
                </a:rPr>
                <a:t>space </a:t>
              </a:r>
              <a:r>
                <a:rPr sz="1300" spc="35" dirty="0">
                  <a:solidFill>
                    <a:srgbClr val="212121"/>
                  </a:solidFill>
                  <a:latin typeface="+mn-lt"/>
                  <a:cs typeface="Times New Roman"/>
                </a:rPr>
                <a:t>and </a:t>
              </a:r>
              <a:r>
                <a:rPr sz="1300" spc="26" dirty="0">
                  <a:solidFill>
                    <a:srgbClr val="212121"/>
                  </a:solidFill>
                  <a:latin typeface="+mn-lt"/>
                  <a:cs typeface="Times New Roman"/>
                </a:rPr>
                <a:t>infrastructure </a:t>
              </a:r>
              <a:r>
                <a:rPr sz="1300" spc="29" dirty="0">
                  <a:solidFill>
                    <a:srgbClr val="212121"/>
                  </a:solidFill>
                  <a:latin typeface="+mn-lt"/>
                  <a:cs typeface="Times New Roman"/>
                </a:rPr>
                <a:t>required</a:t>
              </a:r>
              <a:r>
                <a:rPr sz="1300" spc="-51" dirty="0">
                  <a:solidFill>
                    <a:srgbClr val="212121"/>
                  </a:solidFill>
                  <a:latin typeface="+mn-lt"/>
                  <a:cs typeface="Times New Roman"/>
                </a:rPr>
                <a:t> </a:t>
              </a:r>
              <a:r>
                <a:rPr sz="1300" spc="29" dirty="0">
                  <a:solidFill>
                    <a:srgbClr val="212121"/>
                  </a:solidFill>
                  <a:latin typeface="+mn-lt"/>
                  <a:cs typeface="Times New Roman"/>
                </a:rPr>
                <a:t>to</a:t>
              </a:r>
              <a:r>
                <a:rPr lang="en-CA" sz="1300" dirty="0">
                  <a:latin typeface="+mn-lt"/>
                  <a:cs typeface="Times New Roman"/>
                </a:rPr>
                <a:t> </a:t>
              </a:r>
              <a:r>
                <a:rPr sz="1300" spc="29" dirty="0">
                  <a:solidFill>
                    <a:srgbClr val="212121"/>
                  </a:solidFill>
                  <a:latin typeface="+mn-lt"/>
                  <a:cs typeface="Times New Roman"/>
                </a:rPr>
                <a:t>succeed.</a:t>
              </a:r>
              <a:endParaRPr sz="1300" dirty="0">
                <a:latin typeface="+mn-lt"/>
                <a:cs typeface="Times New Roman"/>
              </a:endParaRPr>
            </a:p>
            <a:p>
              <a:pPr algn="ctr">
                <a:spcBef>
                  <a:spcPts val="0"/>
                </a:spcBef>
              </a:pPr>
              <a:r>
                <a:rPr sz="1300" spc="-22" dirty="0">
                  <a:solidFill>
                    <a:srgbClr val="212121"/>
                  </a:solidFill>
                  <a:latin typeface="+mn-lt"/>
                  <a:cs typeface="Arial"/>
                </a:rPr>
                <a:t>~ </a:t>
              </a:r>
              <a:r>
                <a:rPr sz="1300" spc="-19" dirty="0">
                  <a:solidFill>
                    <a:srgbClr val="212121"/>
                  </a:solidFill>
                  <a:latin typeface="+mn-lt"/>
                  <a:cs typeface="Arial"/>
                </a:rPr>
                <a:t>200</a:t>
              </a:r>
              <a:r>
                <a:rPr sz="1300" dirty="0">
                  <a:solidFill>
                    <a:srgbClr val="212121"/>
                  </a:solidFill>
                  <a:latin typeface="+mn-lt"/>
                  <a:cs typeface="Arial"/>
                </a:rPr>
                <a:t> </a:t>
              </a:r>
              <a:r>
                <a:rPr sz="1300" spc="-3" dirty="0">
                  <a:solidFill>
                    <a:srgbClr val="212121"/>
                  </a:solidFill>
                  <a:latin typeface="+mn-lt"/>
                  <a:cs typeface="Arial"/>
                </a:rPr>
                <a:t>users/year</a:t>
              </a:r>
              <a:endParaRPr sz="1300" dirty="0">
                <a:latin typeface="+mn-lt"/>
                <a:cs typeface="Arial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4571271" y="4148896"/>
              <a:ext cx="1073290" cy="10420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ctr">
                <a:spcBef>
                  <a:spcPts val="0"/>
                </a:spcBef>
              </a:pPr>
              <a:endParaRPr sz="1300">
                <a:latin typeface="+mn-lt"/>
              </a:endParaRPr>
            </a:p>
          </p:txBody>
        </p:sp>
      </p:grpSp>
      <p:sp>
        <p:nvSpPr>
          <p:cNvPr id="14" name="object 14"/>
          <p:cNvSpPr/>
          <p:nvPr/>
        </p:nvSpPr>
        <p:spPr>
          <a:xfrm>
            <a:off x="2473230" y="6553992"/>
            <a:ext cx="1613503" cy="201993"/>
          </a:xfrm>
          <a:custGeom>
            <a:avLst/>
            <a:gdLst/>
            <a:ahLst/>
            <a:cxnLst/>
            <a:rect l="l" t="t" r="r" b="b"/>
            <a:pathLst>
              <a:path w="2515870" h="314959">
                <a:moveTo>
                  <a:pt x="0" y="0"/>
                </a:moveTo>
                <a:lnTo>
                  <a:pt x="2515762" y="0"/>
                </a:lnTo>
                <a:lnTo>
                  <a:pt x="2515762" y="314589"/>
                </a:lnTo>
                <a:lnTo>
                  <a:pt x="0" y="314589"/>
                </a:lnTo>
                <a:lnTo>
                  <a:pt x="0" y="0"/>
                </a:lnTo>
                <a:close/>
              </a:path>
            </a:pathLst>
          </a:custGeom>
          <a:solidFill>
            <a:srgbClr val="FFF7ED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grpSp>
        <p:nvGrpSpPr>
          <p:cNvPr id="18" name="Group 17"/>
          <p:cNvGrpSpPr/>
          <p:nvPr/>
        </p:nvGrpSpPr>
        <p:grpSpPr>
          <a:xfrm>
            <a:off x="143657" y="1590495"/>
            <a:ext cx="4295271" cy="1272292"/>
            <a:chOff x="136679" y="1179062"/>
            <a:chExt cx="4605588" cy="508971"/>
          </a:xfrm>
        </p:grpSpPr>
        <p:sp>
          <p:nvSpPr>
            <p:cNvPr id="12" name="object 12"/>
            <p:cNvSpPr txBox="1"/>
            <p:nvPr/>
          </p:nvSpPr>
          <p:spPr>
            <a:xfrm>
              <a:off x="136679" y="1179062"/>
              <a:ext cx="3526205" cy="508971"/>
            </a:xfrm>
            <a:prstGeom prst="rect">
              <a:avLst/>
            </a:prstGeom>
            <a:solidFill>
              <a:srgbClr val="FF6041">
                <a:alpha val="49803"/>
              </a:srgbClr>
            </a:solidFill>
          </p:spPr>
          <p:txBody>
            <a:bodyPr vert="horz" wrap="square" lIns="0" tIns="71267" rIns="0" bIns="0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sz="1300" b="1" spc="6" dirty="0">
                  <a:solidFill>
                    <a:srgbClr val="212121"/>
                  </a:solidFill>
                  <a:latin typeface="+mn-lt"/>
                  <a:cs typeface="Arial"/>
                </a:rPr>
                <a:t>Simon </a:t>
              </a:r>
              <a:r>
                <a:rPr sz="1300" b="1" spc="-10" dirty="0">
                  <a:solidFill>
                    <a:srgbClr val="212121"/>
                  </a:solidFill>
                  <a:latin typeface="+mn-lt"/>
                  <a:cs typeface="Arial"/>
                </a:rPr>
                <a:t>Nehme Design</a:t>
              </a:r>
              <a:r>
                <a:rPr sz="1300" b="1" spc="83" dirty="0">
                  <a:solidFill>
                    <a:srgbClr val="212121"/>
                  </a:solidFill>
                  <a:latin typeface="+mn-lt"/>
                  <a:cs typeface="Arial"/>
                </a:rPr>
                <a:t> </a:t>
              </a:r>
              <a:r>
                <a:rPr sz="1300" b="1" spc="3" dirty="0">
                  <a:solidFill>
                    <a:srgbClr val="212121"/>
                  </a:solidFill>
                  <a:latin typeface="+mn-lt"/>
                  <a:cs typeface="Arial"/>
                </a:rPr>
                <a:t>Commons</a:t>
              </a:r>
              <a:endParaRPr sz="1300" b="1" dirty="0">
                <a:latin typeface="+mn-lt"/>
                <a:cs typeface="Arial"/>
              </a:endParaRPr>
            </a:p>
            <a:p>
              <a:pPr marR="13033" indent="-407" algn="ctr">
                <a:spcBef>
                  <a:spcPts val="0"/>
                </a:spcBef>
              </a:pPr>
              <a:r>
                <a:rPr sz="1300" spc="38" dirty="0">
                  <a:solidFill>
                    <a:srgbClr val="212121"/>
                  </a:solidFill>
                  <a:latin typeface="+mn-lt"/>
                  <a:cs typeface="Times New Roman"/>
                </a:rPr>
                <a:t>The</a:t>
              </a:r>
              <a:r>
                <a:rPr sz="1300" spc="13" dirty="0">
                  <a:solidFill>
                    <a:srgbClr val="212121"/>
                  </a:solidFill>
                  <a:latin typeface="+mn-lt"/>
                  <a:cs typeface="Times New Roman"/>
                </a:rPr>
                <a:t> </a:t>
              </a:r>
              <a:r>
                <a:rPr sz="1300" spc="38" dirty="0">
                  <a:solidFill>
                    <a:srgbClr val="212121"/>
                  </a:solidFill>
                  <a:latin typeface="+mn-lt"/>
                  <a:cs typeface="Times New Roman"/>
                </a:rPr>
                <a:t>Simon</a:t>
              </a:r>
              <a:r>
                <a:rPr sz="1300" spc="16" dirty="0">
                  <a:solidFill>
                    <a:srgbClr val="212121"/>
                  </a:solidFill>
                  <a:latin typeface="+mn-lt"/>
                  <a:cs typeface="Times New Roman"/>
                </a:rPr>
                <a:t> </a:t>
              </a:r>
              <a:r>
                <a:rPr sz="1300" spc="42" dirty="0">
                  <a:solidFill>
                    <a:srgbClr val="212121"/>
                  </a:solidFill>
                  <a:latin typeface="+mn-lt"/>
                  <a:cs typeface="Times New Roman"/>
                </a:rPr>
                <a:t>Nehme</a:t>
              </a:r>
              <a:r>
                <a:rPr sz="1300" spc="13" dirty="0">
                  <a:solidFill>
                    <a:srgbClr val="212121"/>
                  </a:solidFill>
                  <a:latin typeface="+mn-lt"/>
                  <a:cs typeface="Times New Roman"/>
                </a:rPr>
                <a:t> </a:t>
              </a:r>
              <a:r>
                <a:rPr sz="1300" spc="35" dirty="0">
                  <a:solidFill>
                    <a:srgbClr val="212121"/>
                  </a:solidFill>
                  <a:latin typeface="+mn-lt"/>
                  <a:cs typeface="Times New Roman"/>
                </a:rPr>
                <a:t>Design</a:t>
              </a:r>
              <a:r>
                <a:rPr sz="1300" spc="16" dirty="0">
                  <a:solidFill>
                    <a:srgbClr val="212121"/>
                  </a:solidFill>
                  <a:latin typeface="+mn-lt"/>
                  <a:cs typeface="Times New Roman"/>
                </a:rPr>
                <a:t> </a:t>
              </a:r>
              <a:r>
                <a:rPr sz="1300" spc="42" dirty="0">
                  <a:solidFill>
                    <a:srgbClr val="212121"/>
                  </a:solidFill>
                  <a:latin typeface="+mn-lt"/>
                  <a:cs typeface="Times New Roman"/>
                </a:rPr>
                <a:t>Commons</a:t>
              </a:r>
              <a:r>
                <a:rPr sz="1300" spc="13" dirty="0">
                  <a:solidFill>
                    <a:srgbClr val="212121"/>
                  </a:solidFill>
                  <a:latin typeface="+mn-lt"/>
                  <a:cs typeface="Times New Roman"/>
                </a:rPr>
                <a:t> </a:t>
              </a:r>
              <a:r>
                <a:rPr sz="1300" spc="22" dirty="0">
                  <a:solidFill>
                    <a:srgbClr val="212121"/>
                  </a:solidFill>
                  <a:latin typeface="+mn-lt"/>
                  <a:cs typeface="Times New Roman"/>
                </a:rPr>
                <a:t>is</a:t>
              </a:r>
              <a:r>
                <a:rPr sz="1300" spc="13" dirty="0">
                  <a:solidFill>
                    <a:srgbClr val="212121"/>
                  </a:solidFill>
                  <a:latin typeface="+mn-lt"/>
                  <a:cs typeface="Times New Roman"/>
                </a:rPr>
                <a:t> </a:t>
              </a:r>
              <a:r>
                <a:rPr sz="1300" spc="35" dirty="0">
                  <a:solidFill>
                    <a:srgbClr val="212121"/>
                  </a:solidFill>
                  <a:latin typeface="+mn-lt"/>
                  <a:cs typeface="Times New Roman"/>
                </a:rPr>
                <a:t>a</a:t>
              </a:r>
              <a:r>
                <a:rPr sz="1300" spc="16" dirty="0">
                  <a:solidFill>
                    <a:srgbClr val="212121"/>
                  </a:solidFill>
                  <a:latin typeface="+mn-lt"/>
                  <a:cs typeface="Times New Roman"/>
                </a:rPr>
                <a:t> </a:t>
              </a:r>
              <a:r>
                <a:rPr sz="1300" spc="42" dirty="0">
                  <a:solidFill>
                    <a:srgbClr val="212121"/>
                  </a:solidFill>
                  <a:latin typeface="+mn-lt"/>
                  <a:cs typeface="Times New Roman"/>
                </a:rPr>
                <a:t>new</a:t>
              </a:r>
              <a:r>
                <a:rPr sz="1300" spc="13" dirty="0">
                  <a:solidFill>
                    <a:srgbClr val="212121"/>
                  </a:solidFill>
                  <a:latin typeface="+mn-lt"/>
                  <a:cs typeface="Times New Roman"/>
                </a:rPr>
                <a:t> </a:t>
              </a:r>
              <a:r>
                <a:rPr sz="1300" spc="29" dirty="0">
                  <a:solidFill>
                    <a:srgbClr val="212121"/>
                  </a:solidFill>
                  <a:latin typeface="+mn-lt"/>
                  <a:cs typeface="Times New Roman"/>
                </a:rPr>
                <a:t>reconfigurable  </a:t>
              </a:r>
              <a:r>
                <a:rPr sz="1300" spc="32" dirty="0">
                  <a:solidFill>
                    <a:srgbClr val="212121"/>
                  </a:solidFill>
                  <a:latin typeface="+mn-lt"/>
                  <a:cs typeface="Times New Roman"/>
                </a:rPr>
                <a:t>space </a:t>
              </a:r>
              <a:r>
                <a:rPr sz="1300" spc="26" dirty="0">
                  <a:solidFill>
                    <a:srgbClr val="212121"/>
                  </a:solidFill>
                  <a:latin typeface="+mn-lt"/>
                  <a:cs typeface="Times New Roman"/>
                </a:rPr>
                <a:t>that fosters creativity </a:t>
              </a:r>
              <a:r>
                <a:rPr sz="1300" spc="35" dirty="0">
                  <a:solidFill>
                    <a:srgbClr val="212121"/>
                  </a:solidFill>
                  <a:latin typeface="+mn-lt"/>
                  <a:cs typeface="Times New Roman"/>
                </a:rPr>
                <a:t>and </a:t>
              </a:r>
              <a:r>
                <a:rPr sz="1300" spc="29" dirty="0">
                  <a:solidFill>
                    <a:srgbClr val="212121"/>
                  </a:solidFill>
                  <a:latin typeface="+mn-lt"/>
                  <a:cs typeface="Times New Roman"/>
                </a:rPr>
                <a:t>ideation for students</a:t>
              </a:r>
              <a:r>
                <a:rPr sz="1300" spc="-86" dirty="0">
                  <a:solidFill>
                    <a:srgbClr val="212121"/>
                  </a:solidFill>
                  <a:latin typeface="+mn-lt"/>
                  <a:cs typeface="Times New Roman"/>
                </a:rPr>
                <a:t> </a:t>
              </a:r>
              <a:r>
                <a:rPr sz="1300" spc="32" dirty="0">
                  <a:solidFill>
                    <a:srgbClr val="212121"/>
                  </a:solidFill>
                  <a:latin typeface="+mn-lt"/>
                  <a:cs typeface="Times New Roman"/>
                </a:rPr>
                <a:t>involved  </a:t>
              </a:r>
              <a:r>
                <a:rPr sz="1300" spc="29" dirty="0">
                  <a:solidFill>
                    <a:srgbClr val="212121"/>
                  </a:solidFill>
                  <a:latin typeface="+mn-lt"/>
                  <a:cs typeface="Times New Roman"/>
                </a:rPr>
                <a:t>in </a:t>
              </a:r>
              <a:r>
                <a:rPr sz="1300" spc="32" dirty="0">
                  <a:solidFill>
                    <a:srgbClr val="212121"/>
                  </a:solidFill>
                  <a:latin typeface="+mn-lt"/>
                  <a:cs typeface="Times New Roman"/>
                </a:rPr>
                <a:t>design </a:t>
              </a:r>
              <a:r>
                <a:rPr sz="1300" spc="29" dirty="0">
                  <a:solidFill>
                    <a:srgbClr val="212121"/>
                  </a:solidFill>
                  <a:latin typeface="+mn-lt"/>
                  <a:cs typeface="Times New Roman"/>
                </a:rPr>
                <a:t>or</a:t>
              </a:r>
              <a:r>
                <a:rPr sz="1300" spc="-29" dirty="0">
                  <a:solidFill>
                    <a:srgbClr val="212121"/>
                  </a:solidFill>
                  <a:latin typeface="+mn-lt"/>
                  <a:cs typeface="Times New Roman"/>
                </a:rPr>
                <a:t> </a:t>
              </a:r>
              <a:r>
                <a:rPr sz="1300" spc="29" dirty="0">
                  <a:solidFill>
                    <a:srgbClr val="212121"/>
                  </a:solidFill>
                  <a:latin typeface="+mn-lt"/>
                  <a:cs typeface="Times New Roman"/>
                </a:rPr>
                <a:t>entrepreneurship.</a:t>
              </a:r>
              <a:endParaRPr sz="1300" dirty="0">
                <a:latin typeface="+mn-lt"/>
                <a:cs typeface="Times New Roman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662884" y="1179062"/>
              <a:ext cx="1079383" cy="50636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ctr">
                <a:spcBef>
                  <a:spcPts val="0"/>
                </a:spcBef>
              </a:pPr>
              <a:endParaRPr sz="13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070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509" y="493146"/>
            <a:ext cx="6752259" cy="441007"/>
          </a:xfrm>
          <a:prstGeom prst="rect">
            <a:avLst/>
          </a:prstGeom>
        </p:spPr>
        <p:txBody>
          <a:bodyPr vert="horz" wrap="square" lIns="0" tIns="10588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8145">
              <a:spcBef>
                <a:spcPts val="83"/>
              </a:spcBef>
            </a:pPr>
            <a:r>
              <a:rPr spc="83" dirty="0"/>
              <a:t>Extra-Curricular</a:t>
            </a:r>
            <a:r>
              <a:rPr spc="-29" dirty="0"/>
              <a:t> </a:t>
            </a:r>
            <a:r>
              <a:rPr spc="22" dirty="0"/>
              <a:t>Programs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63178" y="947377"/>
            <a:ext cx="1702494" cy="5071269"/>
            <a:chOff x="340985" y="1105113"/>
            <a:chExt cx="1645904" cy="5087588"/>
          </a:xfrm>
        </p:grpSpPr>
        <p:sp>
          <p:nvSpPr>
            <p:cNvPr id="4" name="object 4"/>
            <p:cNvSpPr/>
            <p:nvPr/>
          </p:nvSpPr>
          <p:spPr>
            <a:xfrm>
              <a:off x="347083" y="1105113"/>
              <a:ext cx="1633714" cy="1599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" name="object 6"/>
            <p:cNvSpPr/>
            <p:nvPr/>
          </p:nvSpPr>
          <p:spPr>
            <a:xfrm>
              <a:off x="340985" y="2202792"/>
              <a:ext cx="1633710" cy="1599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" name="object 15"/>
            <p:cNvSpPr/>
            <p:nvPr/>
          </p:nvSpPr>
          <p:spPr>
            <a:xfrm>
              <a:off x="353183" y="3422439"/>
              <a:ext cx="1633706" cy="1599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083" y="4593297"/>
              <a:ext cx="1633714" cy="15994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091340" y="934154"/>
            <a:ext cx="7046028" cy="5355842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14254">
              <a:spcBef>
                <a:spcPts val="64"/>
              </a:spcBef>
            </a:pPr>
            <a:r>
              <a:rPr sz="1200" b="1" spc="45" dirty="0">
                <a:solidFill>
                  <a:srgbClr val="212121"/>
                </a:solidFill>
                <a:latin typeface="+mn-lt"/>
                <a:cs typeface="Times New Roman"/>
              </a:rPr>
              <a:t>Simon </a:t>
            </a:r>
            <a:r>
              <a:rPr sz="1200" b="1" spc="51" dirty="0">
                <a:solidFill>
                  <a:srgbClr val="212121"/>
                </a:solidFill>
                <a:latin typeface="+mn-lt"/>
                <a:cs typeface="Times New Roman"/>
              </a:rPr>
              <a:t>Nehme </a:t>
            </a:r>
            <a:r>
              <a:rPr sz="1200" b="1" spc="48" dirty="0">
                <a:solidFill>
                  <a:srgbClr val="212121"/>
                </a:solidFill>
                <a:latin typeface="+mn-lt"/>
                <a:cs typeface="Times New Roman"/>
              </a:rPr>
              <a:t>Summer </a:t>
            </a:r>
            <a:r>
              <a:rPr sz="1200" b="1" spc="35" dirty="0">
                <a:solidFill>
                  <a:srgbClr val="212121"/>
                </a:solidFill>
                <a:latin typeface="+mn-lt"/>
                <a:cs typeface="Times New Roman"/>
              </a:rPr>
              <a:t>Entrepreneurship</a:t>
            </a:r>
            <a:r>
              <a:rPr sz="1200" b="1" spc="-70" dirty="0">
                <a:solidFill>
                  <a:srgbClr val="212121"/>
                </a:solidFill>
                <a:latin typeface="+mn-lt"/>
                <a:cs typeface="Times New Roman"/>
              </a:rPr>
              <a:t> </a:t>
            </a:r>
            <a:r>
              <a:rPr sz="1200" b="1" spc="38" dirty="0">
                <a:solidFill>
                  <a:srgbClr val="212121"/>
                </a:solidFill>
                <a:latin typeface="+mn-lt"/>
                <a:cs typeface="Times New Roman"/>
              </a:rPr>
              <a:t>School</a:t>
            </a:r>
            <a:endParaRPr sz="1200" b="1" dirty="0">
              <a:latin typeface="+mn-lt"/>
              <a:cs typeface="Times New Roman"/>
            </a:endParaRPr>
          </a:p>
          <a:p>
            <a:pPr>
              <a:spcBef>
                <a:spcPts val="32"/>
              </a:spcBef>
            </a:pPr>
            <a:endParaRPr sz="1200" dirty="0">
              <a:latin typeface="+mn-lt"/>
              <a:cs typeface="Times New Roman"/>
            </a:endParaRPr>
          </a:p>
          <a:p>
            <a:pPr marL="967663" marR="429665">
              <a:lnSpc>
                <a:spcPct val="125099"/>
              </a:lnSpc>
            </a:pPr>
            <a:r>
              <a:rPr sz="1200" spc="38" dirty="0" smtClean="0">
                <a:solidFill>
                  <a:srgbClr val="212121"/>
                </a:solidFill>
                <a:latin typeface="+mn-lt"/>
                <a:cs typeface="Times New Roman"/>
              </a:rPr>
              <a:t>The </a:t>
            </a:r>
            <a:r>
              <a:rPr sz="1200" spc="38" dirty="0">
                <a:solidFill>
                  <a:srgbClr val="212121"/>
                </a:solidFill>
                <a:latin typeface="+mn-lt"/>
                <a:cs typeface="Times New Roman"/>
              </a:rPr>
              <a:t>week </a:t>
            </a:r>
            <a:r>
              <a:rPr sz="1200" spc="32" dirty="0">
                <a:solidFill>
                  <a:srgbClr val="212121"/>
                </a:solidFill>
                <a:latin typeface="+mn-lt"/>
                <a:cs typeface="Times New Roman"/>
              </a:rPr>
              <a:t>long </a:t>
            </a:r>
            <a:r>
              <a:rPr sz="1200" spc="38" dirty="0">
                <a:solidFill>
                  <a:srgbClr val="212121"/>
                </a:solidFill>
                <a:latin typeface="+mn-lt"/>
                <a:cs typeface="Times New Roman"/>
              </a:rPr>
              <a:t>summer </a:t>
            </a:r>
            <a:r>
              <a:rPr sz="1200" spc="32" dirty="0">
                <a:solidFill>
                  <a:srgbClr val="212121"/>
                </a:solidFill>
                <a:latin typeface="+mn-lt"/>
                <a:cs typeface="Times New Roman"/>
              </a:rPr>
              <a:t>school </a:t>
            </a:r>
            <a:r>
              <a:rPr lang="en-CA" sz="1200" spc="35" dirty="0" smtClean="0">
                <a:solidFill>
                  <a:srgbClr val="212121"/>
                </a:solidFill>
                <a:latin typeface="+mn-lt"/>
                <a:cs typeface="Times New Roman"/>
              </a:rPr>
              <a:t>with a</a:t>
            </a:r>
            <a:r>
              <a:rPr sz="1200" spc="45" dirty="0" smtClean="0">
                <a:solidFill>
                  <a:srgbClr val="212121"/>
                </a:solidFill>
                <a:latin typeface="+mn-lt"/>
                <a:cs typeface="Times New Roman"/>
              </a:rPr>
              <a:t>n </a:t>
            </a:r>
            <a:r>
              <a:rPr sz="1200" spc="29" dirty="0">
                <a:solidFill>
                  <a:srgbClr val="212121"/>
                </a:solidFill>
                <a:latin typeface="+mn-lt"/>
                <a:cs typeface="Times New Roman"/>
              </a:rPr>
              <a:t>intensive </a:t>
            </a:r>
            <a:r>
              <a:rPr sz="1200" spc="35" dirty="0">
                <a:solidFill>
                  <a:srgbClr val="212121"/>
                </a:solidFill>
                <a:latin typeface="+mn-lt"/>
                <a:cs typeface="Times New Roman"/>
              </a:rPr>
              <a:t>program </a:t>
            </a:r>
            <a:r>
              <a:rPr sz="1200" spc="32" dirty="0">
                <a:solidFill>
                  <a:srgbClr val="212121"/>
                </a:solidFill>
                <a:latin typeface="+mn-lt"/>
                <a:cs typeface="Times New Roman"/>
              </a:rPr>
              <a:t>each </a:t>
            </a:r>
            <a:r>
              <a:rPr sz="1200" spc="35" dirty="0">
                <a:solidFill>
                  <a:srgbClr val="212121"/>
                </a:solidFill>
                <a:latin typeface="+mn-lt"/>
                <a:cs typeface="Times New Roman"/>
              </a:rPr>
              <a:t>day </a:t>
            </a:r>
            <a:r>
              <a:rPr sz="1200" spc="29" dirty="0">
                <a:solidFill>
                  <a:srgbClr val="212121"/>
                </a:solidFill>
                <a:latin typeface="+mn-lt"/>
                <a:cs typeface="Times New Roman"/>
              </a:rPr>
              <a:t>featuring </a:t>
            </a:r>
            <a:r>
              <a:rPr sz="1200" spc="35" dirty="0">
                <a:solidFill>
                  <a:srgbClr val="212121"/>
                </a:solidFill>
                <a:latin typeface="+mn-lt"/>
                <a:cs typeface="Times New Roman"/>
              </a:rPr>
              <a:t>17 </a:t>
            </a:r>
            <a:r>
              <a:rPr sz="1200" spc="29" dirty="0">
                <a:solidFill>
                  <a:srgbClr val="212121"/>
                </a:solidFill>
                <a:latin typeface="+mn-lt"/>
                <a:cs typeface="Times New Roman"/>
              </a:rPr>
              <a:t>speakers </a:t>
            </a:r>
            <a:r>
              <a:rPr sz="1200" spc="35" dirty="0">
                <a:solidFill>
                  <a:srgbClr val="212121"/>
                </a:solidFill>
                <a:latin typeface="+mn-lt"/>
                <a:cs typeface="Times New Roman"/>
              </a:rPr>
              <a:t>and </a:t>
            </a:r>
            <a:r>
              <a:rPr sz="1200" spc="38" dirty="0">
                <a:solidFill>
                  <a:srgbClr val="212121"/>
                </a:solidFill>
                <a:latin typeface="+mn-lt"/>
                <a:cs typeface="Times New Roman"/>
              </a:rPr>
              <a:t>8</a:t>
            </a:r>
            <a:r>
              <a:rPr sz="1200" spc="-106" dirty="0">
                <a:solidFill>
                  <a:srgbClr val="212121"/>
                </a:solidFill>
                <a:latin typeface="+mn-lt"/>
                <a:cs typeface="Times New Roman"/>
              </a:rPr>
              <a:t> </a:t>
            </a:r>
            <a:r>
              <a:rPr sz="1200" spc="29" dirty="0">
                <a:solidFill>
                  <a:srgbClr val="212121"/>
                </a:solidFill>
                <a:latin typeface="+mn-lt"/>
                <a:cs typeface="Times New Roman"/>
              </a:rPr>
              <a:t>mentors.</a:t>
            </a:r>
            <a:endParaRPr sz="1200" dirty="0">
              <a:latin typeface="+mn-lt"/>
              <a:cs typeface="Times New Roman"/>
            </a:endParaRPr>
          </a:p>
          <a:p>
            <a:pPr marL="967663">
              <a:spcBef>
                <a:spcPts val="231"/>
              </a:spcBef>
            </a:pPr>
            <a:r>
              <a:rPr sz="1200" spc="32" dirty="0">
                <a:solidFill>
                  <a:srgbClr val="212121"/>
                </a:solidFill>
                <a:latin typeface="+mn-lt"/>
                <a:cs typeface="Times New Roman"/>
              </a:rPr>
              <a:t>Resulted </a:t>
            </a:r>
            <a:r>
              <a:rPr sz="1200" spc="29" dirty="0">
                <a:solidFill>
                  <a:srgbClr val="212121"/>
                </a:solidFill>
                <a:latin typeface="+mn-lt"/>
                <a:cs typeface="Times New Roman"/>
              </a:rPr>
              <a:t>in </a:t>
            </a:r>
            <a:r>
              <a:rPr sz="1200" spc="38" dirty="0">
                <a:solidFill>
                  <a:srgbClr val="212121"/>
                </a:solidFill>
                <a:latin typeface="+mn-lt"/>
                <a:cs typeface="Times New Roman"/>
              </a:rPr>
              <a:t>6 </a:t>
            </a:r>
            <a:r>
              <a:rPr sz="1200" spc="29" dirty="0">
                <a:solidFill>
                  <a:srgbClr val="212121"/>
                </a:solidFill>
                <a:latin typeface="+mn-lt"/>
                <a:cs typeface="Times New Roman"/>
              </a:rPr>
              <a:t>business </a:t>
            </a:r>
            <a:r>
              <a:rPr sz="1200" spc="32" dirty="0">
                <a:solidFill>
                  <a:srgbClr val="212121"/>
                </a:solidFill>
                <a:latin typeface="+mn-lt"/>
                <a:cs typeface="Times New Roman"/>
              </a:rPr>
              <a:t>concepts </a:t>
            </a:r>
            <a:r>
              <a:rPr sz="1200" spc="35" dirty="0">
                <a:solidFill>
                  <a:srgbClr val="212121"/>
                </a:solidFill>
                <a:latin typeface="+mn-lt"/>
                <a:cs typeface="Times New Roman"/>
              </a:rPr>
              <a:t>and </a:t>
            </a:r>
            <a:r>
              <a:rPr sz="1200" spc="29" dirty="0">
                <a:solidFill>
                  <a:srgbClr val="212121"/>
                </a:solidFill>
                <a:latin typeface="+mn-lt"/>
                <a:cs typeface="Times New Roman"/>
              </a:rPr>
              <a:t>collaboration </a:t>
            </a:r>
            <a:r>
              <a:rPr sz="1200" spc="35" dirty="0">
                <a:solidFill>
                  <a:srgbClr val="212121"/>
                </a:solidFill>
                <a:latin typeface="+mn-lt"/>
                <a:cs typeface="Times New Roman"/>
              </a:rPr>
              <a:t>between </a:t>
            </a:r>
            <a:r>
              <a:rPr sz="1200" spc="26" dirty="0">
                <a:solidFill>
                  <a:srgbClr val="212121"/>
                </a:solidFill>
                <a:latin typeface="+mn-lt"/>
                <a:cs typeface="Times New Roman"/>
              </a:rPr>
              <a:t>different</a:t>
            </a:r>
            <a:r>
              <a:rPr sz="1200" spc="106" dirty="0">
                <a:solidFill>
                  <a:srgbClr val="212121"/>
                </a:solidFill>
                <a:latin typeface="+mn-lt"/>
                <a:cs typeface="Times New Roman"/>
              </a:rPr>
              <a:t> </a:t>
            </a:r>
            <a:r>
              <a:rPr sz="1200" spc="26" dirty="0">
                <a:solidFill>
                  <a:srgbClr val="212121"/>
                </a:solidFill>
                <a:latin typeface="+mn-lt"/>
                <a:cs typeface="Times New Roman"/>
              </a:rPr>
              <a:t>faculties.</a:t>
            </a:r>
            <a:endParaRPr sz="1200" dirty="0">
              <a:latin typeface="+mn-lt"/>
              <a:cs typeface="Times New Roman"/>
            </a:endParaRPr>
          </a:p>
          <a:p>
            <a:pPr>
              <a:spcBef>
                <a:spcPts val="22"/>
              </a:spcBef>
            </a:pPr>
            <a:endParaRPr sz="1200" dirty="0">
              <a:latin typeface="+mn-lt"/>
              <a:cs typeface="Times New Roman"/>
            </a:endParaRPr>
          </a:p>
          <a:p>
            <a:pPr marL="8145"/>
            <a:r>
              <a:rPr sz="1200" b="1" spc="35" dirty="0">
                <a:solidFill>
                  <a:srgbClr val="212121"/>
                </a:solidFill>
                <a:latin typeface="+mn-lt"/>
                <a:cs typeface="Times New Roman"/>
              </a:rPr>
              <a:t>Difference </a:t>
            </a:r>
            <a:r>
              <a:rPr sz="1200" b="1" spc="42" dirty="0">
                <a:solidFill>
                  <a:srgbClr val="212121"/>
                </a:solidFill>
                <a:latin typeface="+mn-lt"/>
                <a:cs typeface="Times New Roman"/>
              </a:rPr>
              <a:t>Makers</a:t>
            </a:r>
            <a:r>
              <a:rPr sz="1200" b="1" spc="3" dirty="0">
                <a:solidFill>
                  <a:srgbClr val="212121"/>
                </a:solidFill>
                <a:latin typeface="+mn-lt"/>
                <a:cs typeface="Times New Roman"/>
              </a:rPr>
              <a:t> </a:t>
            </a:r>
            <a:r>
              <a:rPr sz="1200" b="1" spc="42" dirty="0">
                <a:solidFill>
                  <a:srgbClr val="212121"/>
                </a:solidFill>
                <a:latin typeface="+mn-lt"/>
                <a:cs typeface="Times New Roman"/>
              </a:rPr>
              <a:t>Program</a:t>
            </a:r>
            <a:endParaRPr sz="1200" b="1" dirty="0">
              <a:latin typeface="+mn-lt"/>
              <a:cs typeface="Times New Roman"/>
            </a:endParaRPr>
          </a:p>
          <a:p>
            <a:pPr marL="961555" marR="154353">
              <a:lnSpc>
                <a:spcPct val="125099"/>
              </a:lnSpc>
              <a:spcBef>
                <a:spcPts val="122"/>
              </a:spcBef>
            </a:pPr>
            <a:r>
              <a:rPr sz="1200" spc="32" dirty="0">
                <a:solidFill>
                  <a:srgbClr val="212121"/>
                </a:solidFill>
                <a:latin typeface="+mn-lt"/>
                <a:cs typeface="Times New Roman"/>
              </a:rPr>
              <a:t>This </a:t>
            </a:r>
            <a:r>
              <a:rPr sz="1200" spc="35" dirty="0">
                <a:solidFill>
                  <a:srgbClr val="212121"/>
                </a:solidFill>
                <a:latin typeface="+mn-lt"/>
                <a:cs typeface="Times New Roman"/>
              </a:rPr>
              <a:t>program </a:t>
            </a:r>
            <a:r>
              <a:rPr sz="1200" spc="26" dirty="0">
                <a:solidFill>
                  <a:srgbClr val="212121"/>
                </a:solidFill>
                <a:latin typeface="+mn-lt"/>
                <a:cs typeface="Times New Roman"/>
              </a:rPr>
              <a:t>offers </a:t>
            </a:r>
            <a:r>
              <a:rPr sz="1200" spc="29" dirty="0">
                <a:solidFill>
                  <a:srgbClr val="212121"/>
                </a:solidFill>
                <a:latin typeface="+mn-lt"/>
                <a:cs typeface="Times New Roman"/>
              </a:rPr>
              <a:t>students the opportunity to </a:t>
            </a:r>
            <a:r>
              <a:rPr sz="1200" spc="26" dirty="0">
                <a:solidFill>
                  <a:srgbClr val="212121"/>
                </a:solidFill>
                <a:latin typeface="+mn-lt"/>
                <a:cs typeface="Times New Roman"/>
              </a:rPr>
              <a:t>identify </a:t>
            </a:r>
            <a:r>
              <a:rPr sz="1200" spc="35" dirty="0">
                <a:solidFill>
                  <a:srgbClr val="212121"/>
                </a:solidFill>
                <a:latin typeface="+mn-lt"/>
                <a:cs typeface="Times New Roman"/>
              </a:rPr>
              <a:t>and </a:t>
            </a:r>
            <a:r>
              <a:rPr sz="1200" spc="29" dirty="0">
                <a:solidFill>
                  <a:srgbClr val="212121"/>
                </a:solidFill>
                <a:latin typeface="+mn-lt"/>
                <a:cs typeface="Times New Roman"/>
              </a:rPr>
              <a:t>act </a:t>
            </a:r>
            <a:r>
              <a:rPr sz="1200" spc="35" dirty="0">
                <a:solidFill>
                  <a:srgbClr val="212121"/>
                </a:solidFill>
                <a:latin typeface="+mn-lt"/>
                <a:cs typeface="Times New Roman"/>
              </a:rPr>
              <a:t>upon </a:t>
            </a:r>
            <a:r>
              <a:rPr sz="1200" spc="26" dirty="0">
                <a:solidFill>
                  <a:srgbClr val="212121"/>
                </a:solidFill>
                <a:latin typeface="+mn-lt"/>
                <a:cs typeface="Times New Roman"/>
              </a:rPr>
              <a:t>their  </a:t>
            </a:r>
            <a:r>
              <a:rPr sz="1200" spc="29" dirty="0">
                <a:solidFill>
                  <a:srgbClr val="212121"/>
                </a:solidFill>
                <a:latin typeface="+mn-lt"/>
                <a:cs typeface="Times New Roman"/>
              </a:rPr>
              <a:t>vision for creating positive</a:t>
            </a:r>
            <a:r>
              <a:rPr sz="1200" spc="-19" dirty="0">
                <a:solidFill>
                  <a:srgbClr val="212121"/>
                </a:solidFill>
                <a:latin typeface="+mn-lt"/>
                <a:cs typeface="Times New Roman"/>
              </a:rPr>
              <a:t> </a:t>
            </a:r>
            <a:r>
              <a:rPr sz="1200" spc="32" dirty="0">
                <a:solidFill>
                  <a:srgbClr val="212121"/>
                </a:solidFill>
                <a:latin typeface="+mn-lt"/>
                <a:cs typeface="Times New Roman"/>
              </a:rPr>
              <a:t>change.</a:t>
            </a:r>
            <a:endParaRPr sz="1200" dirty="0">
              <a:latin typeface="+mn-lt"/>
              <a:cs typeface="Times New Roman"/>
            </a:endParaRPr>
          </a:p>
          <a:p>
            <a:pPr marL="961555" marR="3258">
              <a:lnSpc>
                <a:spcPct val="125099"/>
              </a:lnSpc>
            </a:pPr>
            <a:r>
              <a:rPr sz="1200" spc="38" dirty="0">
                <a:solidFill>
                  <a:srgbClr val="212121"/>
                </a:solidFill>
                <a:latin typeface="+mn-lt"/>
                <a:cs typeface="Times New Roman"/>
              </a:rPr>
              <a:t>Wide </a:t>
            </a:r>
            <a:r>
              <a:rPr sz="1200" spc="32" dirty="0">
                <a:solidFill>
                  <a:srgbClr val="212121"/>
                </a:solidFill>
                <a:latin typeface="+mn-lt"/>
                <a:cs typeface="Times New Roman"/>
              </a:rPr>
              <a:t>range </a:t>
            </a:r>
            <a:r>
              <a:rPr sz="1200" spc="29" dirty="0">
                <a:solidFill>
                  <a:srgbClr val="212121"/>
                </a:solidFill>
                <a:latin typeface="+mn-lt"/>
                <a:cs typeface="Times New Roman"/>
              </a:rPr>
              <a:t>of </a:t>
            </a:r>
            <a:r>
              <a:rPr sz="1200" spc="26" dirty="0">
                <a:solidFill>
                  <a:srgbClr val="212121"/>
                </a:solidFill>
                <a:latin typeface="+mn-lt"/>
                <a:cs typeface="Times New Roman"/>
              </a:rPr>
              <a:t>extracurricular activities </a:t>
            </a:r>
            <a:r>
              <a:rPr sz="1200" spc="35" dirty="0">
                <a:solidFill>
                  <a:srgbClr val="212121"/>
                </a:solidFill>
                <a:latin typeface="+mn-lt"/>
                <a:cs typeface="Times New Roman"/>
              </a:rPr>
              <a:t>and workshops meant </a:t>
            </a:r>
            <a:r>
              <a:rPr sz="1200" spc="29" dirty="0">
                <a:solidFill>
                  <a:srgbClr val="212121"/>
                </a:solidFill>
                <a:latin typeface="+mn-lt"/>
                <a:cs typeface="Times New Roman"/>
              </a:rPr>
              <a:t>to teach creative  </a:t>
            </a:r>
            <a:r>
              <a:rPr sz="1200" spc="35" dirty="0">
                <a:solidFill>
                  <a:srgbClr val="212121"/>
                </a:solidFill>
                <a:latin typeface="+mn-lt"/>
                <a:cs typeface="Times New Roman"/>
              </a:rPr>
              <a:t>problem </a:t>
            </a:r>
            <a:r>
              <a:rPr sz="1200" spc="29" dirty="0">
                <a:solidFill>
                  <a:srgbClr val="212121"/>
                </a:solidFill>
                <a:latin typeface="+mn-lt"/>
                <a:cs typeface="Times New Roman"/>
              </a:rPr>
              <a:t>solving </a:t>
            </a:r>
            <a:r>
              <a:rPr sz="1200" spc="22" dirty="0">
                <a:solidFill>
                  <a:srgbClr val="212121"/>
                </a:solidFill>
                <a:latin typeface="+mn-lt"/>
                <a:cs typeface="Times New Roman"/>
              </a:rPr>
              <a:t>skills </a:t>
            </a:r>
            <a:r>
              <a:rPr sz="1200" spc="29" dirty="0">
                <a:solidFill>
                  <a:srgbClr val="212121"/>
                </a:solidFill>
                <a:latin typeface="+mn-lt"/>
                <a:cs typeface="Times New Roman"/>
              </a:rPr>
              <a:t>to the </a:t>
            </a:r>
            <a:r>
              <a:rPr sz="1200" spc="32" dirty="0">
                <a:solidFill>
                  <a:srgbClr val="212121"/>
                </a:solidFill>
                <a:latin typeface="+mn-lt"/>
                <a:cs typeface="Times New Roman"/>
              </a:rPr>
              <a:t>development </a:t>
            </a:r>
            <a:r>
              <a:rPr sz="1200" spc="29" dirty="0">
                <a:solidFill>
                  <a:srgbClr val="212121"/>
                </a:solidFill>
                <a:latin typeface="+mn-lt"/>
                <a:cs typeface="Times New Roman"/>
              </a:rPr>
              <a:t>of sustainable </a:t>
            </a:r>
            <a:r>
              <a:rPr sz="1200" spc="26" dirty="0">
                <a:solidFill>
                  <a:srgbClr val="212121"/>
                </a:solidFill>
                <a:latin typeface="+mn-lt"/>
                <a:cs typeface="Times New Roman"/>
              </a:rPr>
              <a:t>solutions, </a:t>
            </a:r>
            <a:r>
              <a:rPr sz="1200" spc="29" dirty="0">
                <a:solidFill>
                  <a:srgbClr val="212121"/>
                </a:solidFill>
                <a:latin typeface="+mn-lt"/>
                <a:cs typeface="Times New Roman"/>
              </a:rPr>
              <a:t>products,  services </a:t>
            </a:r>
            <a:r>
              <a:rPr sz="1200" spc="35" dirty="0">
                <a:solidFill>
                  <a:srgbClr val="212121"/>
                </a:solidFill>
                <a:latin typeface="+mn-lt"/>
                <a:cs typeface="Times New Roman"/>
              </a:rPr>
              <a:t>and</a:t>
            </a:r>
            <a:r>
              <a:rPr sz="1200" spc="3" dirty="0">
                <a:solidFill>
                  <a:srgbClr val="212121"/>
                </a:solidFill>
                <a:latin typeface="+mn-lt"/>
                <a:cs typeface="Times New Roman"/>
              </a:rPr>
              <a:t> </a:t>
            </a:r>
            <a:r>
              <a:rPr sz="1200" spc="29" dirty="0">
                <a:solidFill>
                  <a:srgbClr val="212121"/>
                </a:solidFill>
                <a:latin typeface="+mn-lt"/>
                <a:cs typeface="Times New Roman"/>
              </a:rPr>
              <a:t>organizations.</a:t>
            </a:r>
            <a:endParaRPr sz="1200" dirty="0">
              <a:latin typeface="+mn-lt"/>
              <a:cs typeface="Times New Roman"/>
            </a:endParaRPr>
          </a:p>
          <a:p>
            <a:pPr marL="961555">
              <a:spcBef>
                <a:spcPts val="231"/>
              </a:spcBef>
            </a:pPr>
            <a:r>
              <a:rPr sz="1200" spc="35" dirty="0">
                <a:solidFill>
                  <a:srgbClr val="212121"/>
                </a:solidFill>
                <a:latin typeface="+mn-lt"/>
                <a:cs typeface="Times New Roman"/>
              </a:rPr>
              <a:t>300 </a:t>
            </a:r>
            <a:r>
              <a:rPr sz="1200" spc="29" dirty="0">
                <a:solidFill>
                  <a:srgbClr val="212121"/>
                </a:solidFill>
                <a:latin typeface="+mn-lt"/>
                <a:cs typeface="Times New Roman"/>
              </a:rPr>
              <a:t>students access the </a:t>
            </a:r>
            <a:r>
              <a:rPr sz="1200" spc="35" dirty="0">
                <a:solidFill>
                  <a:srgbClr val="212121"/>
                </a:solidFill>
                <a:latin typeface="+mn-lt"/>
                <a:cs typeface="Times New Roman"/>
              </a:rPr>
              <a:t>workshops </a:t>
            </a:r>
            <a:r>
              <a:rPr sz="1200" spc="32" dirty="0">
                <a:solidFill>
                  <a:srgbClr val="212121"/>
                </a:solidFill>
                <a:latin typeface="+mn-lt"/>
                <a:cs typeface="Times New Roman"/>
              </a:rPr>
              <a:t>each</a:t>
            </a:r>
            <a:r>
              <a:rPr sz="1200" spc="-58" dirty="0">
                <a:solidFill>
                  <a:srgbClr val="212121"/>
                </a:solidFill>
                <a:latin typeface="+mn-lt"/>
                <a:cs typeface="Times New Roman"/>
              </a:rPr>
              <a:t> </a:t>
            </a:r>
            <a:r>
              <a:rPr sz="1200" spc="29" dirty="0">
                <a:solidFill>
                  <a:srgbClr val="212121"/>
                </a:solidFill>
                <a:latin typeface="+mn-lt"/>
                <a:cs typeface="Times New Roman"/>
              </a:rPr>
              <a:t>year.</a:t>
            </a:r>
            <a:endParaRPr sz="1200" dirty="0">
              <a:latin typeface="+mn-lt"/>
              <a:cs typeface="Times New Roman"/>
            </a:endParaRPr>
          </a:p>
          <a:p>
            <a:pPr>
              <a:spcBef>
                <a:spcPts val="16"/>
              </a:spcBef>
            </a:pPr>
            <a:endParaRPr sz="1200" dirty="0">
              <a:latin typeface="+mn-lt"/>
              <a:cs typeface="Times New Roman"/>
            </a:endParaRPr>
          </a:p>
          <a:p>
            <a:pPr marL="8145"/>
            <a:r>
              <a:rPr sz="1200" b="1" spc="35" dirty="0">
                <a:solidFill>
                  <a:srgbClr val="212121"/>
                </a:solidFill>
                <a:latin typeface="+mn-lt"/>
                <a:cs typeface="Times New Roman"/>
              </a:rPr>
              <a:t>Entrepreneurship</a:t>
            </a:r>
            <a:r>
              <a:rPr sz="1200" b="1" spc="16" dirty="0">
                <a:solidFill>
                  <a:srgbClr val="212121"/>
                </a:solidFill>
                <a:latin typeface="+mn-lt"/>
                <a:cs typeface="Times New Roman"/>
              </a:rPr>
              <a:t> </a:t>
            </a:r>
            <a:r>
              <a:rPr sz="1200" b="1" spc="32" dirty="0">
                <a:solidFill>
                  <a:srgbClr val="212121"/>
                </a:solidFill>
                <a:latin typeface="+mn-lt"/>
                <a:cs typeface="Times New Roman"/>
              </a:rPr>
              <a:t>Internship</a:t>
            </a:r>
            <a:endParaRPr sz="1200" b="1" dirty="0">
              <a:latin typeface="+mn-lt"/>
              <a:cs typeface="Times New Roman"/>
            </a:endParaRPr>
          </a:p>
          <a:p>
            <a:pPr>
              <a:spcBef>
                <a:spcPts val="13"/>
              </a:spcBef>
            </a:pPr>
            <a:endParaRPr sz="1200" dirty="0">
              <a:latin typeface="+mn-lt"/>
              <a:cs typeface="Times New Roman"/>
            </a:endParaRPr>
          </a:p>
          <a:p>
            <a:pPr marL="967663" marR="10997">
              <a:lnSpc>
                <a:spcPct val="125099"/>
              </a:lnSpc>
            </a:pPr>
            <a:r>
              <a:rPr sz="1200" spc="29" dirty="0">
                <a:solidFill>
                  <a:srgbClr val="212121"/>
                </a:solidFill>
                <a:latin typeface="+mn-lt"/>
                <a:cs typeface="Times New Roman"/>
              </a:rPr>
              <a:t>Internships are in existing </a:t>
            </a:r>
            <a:r>
              <a:rPr sz="1200" spc="26" dirty="0">
                <a:solidFill>
                  <a:srgbClr val="212121"/>
                </a:solidFill>
                <a:latin typeface="+mn-lt"/>
                <a:cs typeface="Times New Roman"/>
              </a:rPr>
              <a:t>start-ups </a:t>
            </a:r>
            <a:r>
              <a:rPr sz="1200" spc="29" dirty="0">
                <a:solidFill>
                  <a:srgbClr val="212121"/>
                </a:solidFill>
                <a:latin typeface="+mn-lt"/>
                <a:cs typeface="Times New Roman"/>
              </a:rPr>
              <a:t>or to support students in </a:t>
            </a:r>
            <a:r>
              <a:rPr sz="1200" spc="26" dirty="0">
                <a:solidFill>
                  <a:srgbClr val="212121"/>
                </a:solidFill>
                <a:latin typeface="+mn-lt"/>
                <a:cs typeface="Times New Roman"/>
              </a:rPr>
              <a:t>starting their </a:t>
            </a:r>
            <a:r>
              <a:rPr sz="1200" spc="42" dirty="0">
                <a:solidFill>
                  <a:srgbClr val="212121"/>
                </a:solidFill>
                <a:latin typeface="+mn-lt"/>
                <a:cs typeface="Times New Roman"/>
              </a:rPr>
              <a:t>own  </a:t>
            </a:r>
            <a:r>
              <a:rPr sz="1200" spc="32" dirty="0">
                <a:solidFill>
                  <a:srgbClr val="212121"/>
                </a:solidFill>
                <a:latin typeface="+mn-lt"/>
                <a:cs typeface="Times New Roman"/>
              </a:rPr>
              <a:t>companies.</a:t>
            </a:r>
            <a:endParaRPr sz="1200" dirty="0">
              <a:latin typeface="+mn-lt"/>
              <a:cs typeface="Times New Roman"/>
            </a:endParaRPr>
          </a:p>
          <a:p>
            <a:pPr marL="967663">
              <a:spcBef>
                <a:spcPts val="231"/>
              </a:spcBef>
            </a:pPr>
            <a:r>
              <a:rPr sz="1200" spc="35" dirty="0">
                <a:solidFill>
                  <a:srgbClr val="212121"/>
                </a:solidFill>
                <a:latin typeface="+mn-lt"/>
                <a:cs typeface="Times New Roman"/>
              </a:rPr>
              <a:t>20 </a:t>
            </a:r>
            <a:r>
              <a:rPr sz="1200" spc="29" dirty="0">
                <a:solidFill>
                  <a:srgbClr val="212121"/>
                </a:solidFill>
                <a:latin typeface="+mn-lt"/>
                <a:cs typeface="Times New Roman"/>
              </a:rPr>
              <a:t>entrepreneurship internships </a:t>
            </a:r>
            <a:r>
              <a:rPr sz="1200" spc="35" dirty="0">
                <a:solidFill>
                  <a:srgbClr val="212121"/>
                </a:solidFill>
                <a:latin typeface="+mn-lt"/>
                <a:cs typeface="Times New Roman"/>
              </a:rPr>
              <a:t>were </a:t>
            </a:r>
            <a:r>
              <a:rPr sz="1200" spc="29" dirty="0">
                <a:solidFill>
                  <a:srgbClr val="212121"/>
                </a:solidFill>
                <a:latin typeface="+mn-lt"/>
                <a:cs typeface="Times New Roman"/>
              </a:rPr>
              <a:t>offered </a:t>
            </a:r>
            <a:r>
              <a:rPr sz="1200" spc="22" dirty="0">
                <a:solidFill>
                  <a:srgbClr val="212121"/>
                </a:solidFill>
                <a:latin typeface="+mn-lt"/>
                <a:cs typeface="Times New Roman"/>
              </a:rPr>
              <a:t>last</a:t>
            </a:r>
            <a:r>
              <a:rPr sz="1200" spc="-54" dirty="0">
                <a:solidFill>
                  <a:srgbClr val="212121"/>
                </a:solidFill>
                <a:latin typeface="+mn-lt"/>
                <a:cs typeface="Times New Roman"/>
              </a:rPr>
              <a:t> </a:t>
            </a:r>
            <a:r>
              <a:rPr sz="1200" spc="29" dirty="0">
                <a:solidFill>
                  <a:srgbClr val="212121"/>
                </a:solidFill>
                <a:latin typeface="+mn-lt"/>
                <a:cs typeface="Times New Roman"/>
              </a:rPr>
              <a:t>year.</a:t>
            </a:r>
            <a:endParaRPr lang="en-CA" sz="1200" spc="29" dirty="0">
              <a:solidFill>
                <a:srgbClr val="212121"/>
              </a:solidFill>
              <a:latin typeface="+mn-lt"/>
              <a:cs typeface="Times New Roman"/>
            </a:endParaRPr>
          </a:p>
          <a:p>
            <a:pPr marL="967663">
              <a:spcBef>
                <a:spcPts val="231"/>
              </a:spcBef>
            </a:pPr>
            <a:endParaRPr lang="en-CA" sz="1200" spc="29" dirty="0">
              <a:solidFill>
                <a:srgbClr val="212121"/>
              </a:solidFill>
              <a:latin typeface="+mn-lt"/>
              <a:cs typeface="Times New Roman"/>
            </a:endParaRPr>
          </a:p>
          <a:p>
            <a:pPr marL="8145">
              <a:spcBef>
                <a:spcPts val="64"/>
              </a:spcBef>
            </a:pPr>
            <a:r>
              <a:rPr lang="en-CA" sz="1200" b="1" spc="32" dirty="0">
                <a:solidFill>
                  <a:srgbClr val="212121"/>
                </a:solidFill>
                <a:latin typeface="+mn-lt"/>
                <a:cs typeface="Times New Roman"/>
              </a:rPr>
              <a:t>Start-up</a:t>
            </a:r>
            <a:r>
              <a:rPr lang="en-CA" sz="1200" b="1" spc="16" dirty="0">
                <a:solidFill>
                  <a:srgbClr val="212121"/>
                </a:solidFill>
                <a:latin typeface="+mn-lt"/>
                <a:cs typeface="Times New Roman"/>
              </a:rPr>
              <a:t> </a:t>
            </a:r>
            <a:r>
              <a:rPr lang="en-CA" sz="1200" b="1" spc="45" dirty="0">
                <a:solidFill>
                  <a:srgbClr val="212121"/>
                </a:solidFill>
                <a:latin typeface="+mn-lt"/>
                <a:cs typeface="Times New Roman"/>
              </a:rPr>
              <a:t>Weekend</a:t>
            </a:r>
            <a:endParaRPr lang="en-CA" sz="1200" b="1" dirty="0">
              <a:latin typeface="+mn-lt"/>
              <a:cs typeface="Times New Roman"/>
            </a:endParaRPr>
          </a:p>
          <a:p>
            <a:pPr marL="973772" marR="134805">
              <a:lnSpc>
                <a:spcPct val="125099"/>
              </a:lnSpc>
              <a:spcBef>
                <a:spcPts val="744"/>
              </a:spcBef>
            </a:pPr>
            <a:r>
              <a:rPr lang="en-CA" sz="1200" spc="32" dirty="0">
                <a:solidFill>
                  <a:srgbClr val="212121"/>
                </a:solidFill>
                <a:latin typeface="+mn-lt"/>
                <a:cs typeface="Times New Roman"/>
              </a:rPr>
              <a:t>Hosted </a:t>
            </a:r>
            <a:r>
              <a:rPr lang="en-CA" sz="1200" spc="29" dirty="0">
                <a:solidFill>
                  <a:srgbClr val="212121"/>
                </a:solidFill>
                <a:latin typeface="+mn-lt"/>
                <a:cs typeface="Times New Roman"/>
              </a:rPr>
              <a:t>Start-up </a:t>
            </a:r>
            <a:r>
              <a:rPr lang="en-CA" sz="1200" spc="38" dirty="0">
                <a:solidFill>
                  <a:srgbClr val="212121"/>
                </a:solidFill>
                <a:latin typeface="+mn-lt"/>
                <a:cs typeface="Times New Roman"/>
              </a:rPr>
              <a:t>Weekend </a:t>
            </a:r>
            <a:r>
              <a:rPr lang="en-CA" sz="1200" spc="35" dirty="0" err="1">
                <a:solidFill>
                  <a:srgbClr val="212121"/>
                </a:solidFill>
                <a:latin typeface="+mn-lt"/>
                <a:cs typeface="Times New Roman"/>
              </a:rPr>
              <a:t>uOttawa</a:t>
            </a:r>
            <a:r>
              <a:rPr lang="en-CA" sz="1200" spc="35" dirty="0">
                <a:solidFill>
                  <a:srgbClr val="212121"/>
                </a:solidFill>
                <a:latin typeface="+mn-lt"/>
                <a:cs typeface="Times New Roman"/>
              </a:rPr>
              <a:t> </a:t>
            </a:r>
            <a:r>
              <a:rPr lang="en-CA" sz="1200" spc="26" dirty="0">
                <a:solidFill>
                  <a:srgbClr val="212121"/>
                </a:solidFill>
                <a:latin typeface="+mn-lt"/>
                <a:cs typeface="Times New Roman"/>
              </a:rPr>
              <a:t>edition.  </a:t>
            </a:r>
            <a:r>
              <a:rPr lang="en-CA" sz="1200" spc="35" dirty="0">
                <a:solidFill>
                  <a:srgbClr val="212121"/>
                </a:solidFill>
                <a:latin typeface="+mn-lt"/>
                <a:cs typeface="Times New Roman"/>
              </a:rPr>
              <a:t>Over 30 </a:t>
            </a:r>
            <a:r>
              <a:rPr lang="en-CA" sz="1200" spc="32" dirty="0">
                <a:solidFill>
                  <a:srgbClr val="212121"/>
                </a:solidFill>
                <a:latin typeface="+mn-lt"/>
                <a:cs typeface="Times New Roman"/>
              </a:rPr>
              <a:t>judges </a:t>
            </a:r>
            <a:r>
              <a:rPr lang="en-CA" sz="1200" spc="35" dirty="0">
                <a:solidFill>
                  <a:srgbClr val="212121"/>
                </a:solidFill>
                <a:latin typeface="+mn-lt"/>
                <a:cs typeface="Times New Roman"/>
              </a:rPr>
              <a:t>and</a:t>
            </a:r>
            <a:r>
              <a:rPr lang="en-CA" sz="1200" spc="-35" dirty="0">
                <a:solidFill>
                  <a:srgbClr val="212121"/>
                </a:solidFill>
                <a:latin typeface="+mn-lt"/>
                <a:cs typeface="Times New Roman"/>
              </a:rPr>
              <a:t> </a:t>
            </a:r>
            <a:r>
              <a:rPr lang="en-CA" sz="1200" spc="29" dirty="0">
                <a:solidFill>
                  <a:srgbClr val="212121"/>
                </a:solidFill>
                <a:latin typeface="+mn-lt"/>
                <a:cs typeface="Times New Roman"/>
              </a:rPr>
              <a:t>mentors.</a:t>
            </a:r>
            <a:endParaRPr lang="en-CA" sz="1200" dirty="0">
              <a:latin typeface="+mn-lt"/>
              <a:cs typeface="Times New Roman"/>
            </a:endParaRPr>
          </a:p>
          <a:p>
            <a:pPr marL="973772">
              <a:spcBef>
                <a:spcPts val="231"/>
              </a:spcBef>
            </a:pPr>
            <a:r>
              <a:rPr lang="en-CA" sz="1200" spc="35" dirty="0">
                <a:solidFill>
                  <a:srgbClr val="212121"/>
                </a:solidFill>
                <a:latin typeface="+mn-lt"/>
                <a:cs typeface="Times New Roman"/>
              </a:rPr>
              <a:t>Around 100 </a:t>
            </a:r>
            <a:r>
              <a:rPr lang="en-CA" sz="1200" spc="29" dirty="0">
                <a:solidFill>
                  <a:srgbClr val="212121"/>
                </a:solidFill>
                <a:latin typeface="+mn-lt"/>
                <a:cs typeface="Times New Roman"/>
              </a:rPr>
              <a:t>students </a:t>
            </a:r>
            <a:r>
              <a:rPr lang="en-CA" sz="1200" spc="26" dirty="0">
                <a:solidFill>
                  <a:srgbClr val="212121"/>
                </a:solidFill>
                <a:latin typeface="+mn-lt"/>
                <a:cs typeface="Times New Roman"/>
              </a:rPr>
              <a:t>participated </a:t>
            </a:r>
            <a:r>
              <a:rPr lang="en-CA" sz="1200" spc="29" dirty="0">
                <a:solidFill>
                  <a:srgbClr val="212121"/>
                </a:solidFill>
                <a:latin typeface="+mn-lt"/>
                <a:cs typeface="Times New Roman"/>
              </a:rPr>
              <a:t>in the</a:t>
            </a:r>
            <a:r>
              <a:rPr lang="en-CA" sz="1200" spc="-35" dirty="0">
                <a:solidFill>
                  <a:srgbClr val="212121"/>
                </a:solidFill>
                <a:latin typeface="+mn-lt"/>
                <a:cs typeface="Times New Roman"/>
              </a:rPr>
              <a:t> </a:t>
            </a:r>
            <a:r>
              <a:rPr lang="en-CA" sz="1200" spc="29" dirty="0">
                <a:solidFill>
                  <a:srgbClr val="212121"/>
                </a:solidFill>
                <a:latin typeface="+mn-lt"/>
                <a:cs typeface="Times New Roman"/>
              </a:rPr>
              <a:t>event.</a:t>
            </a:r>
            <a:endParaRPr lang="en-CA" sz="1200" dirty="0">
              <a:latin typeface="+mn-lt"/>
              <a:cs typeface="Times New Roman"/>
            </a:endParaRPr>
          </a:p>
          <a:p>
            <a:pPr marL="967663">
              <a:spcBef>
                <a:spcPts val="231"/>
              </a:spcBef>
            </a:pPr>
            <a:endParaRPr sz="1200" dirty="0">
              <a:latin typeface="+mn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444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720" y="332656"/>
            <a:ext cx="8765280" cy="864096"/>
          </a:xfrm>
        </p:spPr>
        <p:txBody>
          <a:bodyPr/>
          <a:lstStyle/>
          <a:p>
            <a:r>
              <a:rPr lang="en-US" dirty="0"/>
              <a:t>Academic Programs at the Faculty of </a:t>
            </a:r>
            <a:r>
              <a:rPr lang="en-US" dirty="0" smtClean="0"/>
              <a:t>Engineering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4193280" cy="4176464"/>
          </a:xfrm>
        </p:spPr>
        <p:txBody>
          <a:bodyPr/>
          <a:lstStyle/>
          <a:p>
            <a:pPr marL="0" indent="0">
              <a:buNone/>
            </a:pPr>
            <a:r>
              <a:rPr lang="en-US" sz="2100" b="1" dirty="0" smtClean="0">
                <a:hlinkClick r:id="rId2"/>
              </a:rPr>
              <a:t>UNDERGRADUATE</a:t>
            </a:r>
            <a:endParaRPr lang="en-US" sz="2100" b="1" dirty="0" smtClean="0"/>
          </a:p>
          <a:p>
            <a:r>
              <a:rPr lang="en-CA" sz="1700" dirty="0" smtClean="0"/>
              <a:t>Biomedical </a:t>
            </a:r>
            <a:r>
              <a:rPr lang="en-CA" sz="1700" dirty="0"/>
              <a:t>Mechanical </a:t>
            </a:r>
            <a:r>
              <a:rPr lang="en-CA" sz="1700" dirty="0" smtClean="0"/>
              <a:t>Engineering</a:t>
            </a:r>
            <a:endParaRPr lang="en-CA" sz="1700" dirty="0"/>
          </a:p>
          <a:p>
            <a:r>
              <a:rPr lang="en-CA" sz="1700" dirty="0" smtClean="0"/>
              <a:t>Biotechnology</a:t>
            </a:r>
            <a:endParaRPr lang="en-CA" sz="1700" dirty="0"/>
          </a:p>
          <a:p>
            <a:r>
              <a:rPr lang="en-CA" sz="1700" dirty="0"/>
              <a:t>Chemical </a:t>
            </a:r>
            <a:r>
              <a:rPr lang="en-CA" sz="1700" dirty="0" smtClean="0"/>
              <a:t>Engineering</a:t>
            </a:r>
            <a:endParaRPr lang="en-CA" sz="1700" dirty="0"/>
          </a:p>
          <a:p>
            <a:r>
              <a:rPr lang="en-CA" sz="1700" dirty="0"/>
              <a:t>Civil </a:t>
            </a:r>
            <a:r>
              <a:rPr lang="en-CA" sz="1700" dirty="0" smtClean="0"/>
              <a:t>Engineering</a:t>
            </a:r>
            <a:endParaRPr lang="en-CA" sz="1700" dirty="0"/>
          </a:p>
          <a:p>
            <a:r>
              <a:rPr lang="en-CA" sz="1700" dirty="0" smtClean="0"/>
              <a:t>Computer Engineering</a:t>
            </a:r>
            <a:endParaRPr lang="en-CA" sz="1700" dirty="0"/>
          </a:p>
          <a:p>
            <a:r>
              <a:rPr lang="en-CA" sz="1700" dirty="0"/>
              <a:t>Computer </a:t>
            </a:r>
            <a:r>
              <a:rPr lang="en-CA" sz="1700" dirty="0" smtClean="0"/>
              <a:t>Science</a:t>
            </a:r>
            <a:endParaRPr lang="en-CA" sz="1700" dirty="0"/>
          </a:p>
          <a:p>
            <a:r>
              <a:rPr lang="en-CA" sz="1700" dirty="0"/>
              <a:t>Electrical </a:t>
            </a:r>
            <a:r>
              <a:rPr lang="en-CA" sz="1700" dirty="0" smtClean="0"/>
              <a:t>Engineering</a:t>
            </a:r>
            <a:endParaRPr lang="en-CA" sz="1700" dirty="0"/>
          </a:p>
          <a:p>
            <a:r>
              <a:rPr lang="en-CA" sz="1700" dirty="0"/>
              <a:t>Mechanical </a:t>
            </a:r>
            <a:r>
              <a:rPr lang="en-CA" sz="1700" dirty="0" smtClean="0"/>
              <a:t>Engineering</a:t>
            </a:r>
          </a:p>
          <a:p>
            <a:r>
              <a:rPr lang="en-CA" sz="1700" dirty="0" smtClean="0"/>
              <a:t>Physics </a:t>
            </a:r>
            <a:r>
              <a:rPr lang="en-CA" sz="1700" dirty="0"/>
              <a:t>and Electrical Engineering</a:t>
            </a:r>
          </a:p>
          <a:p>
            <a:r>
              <a:rPr lang="en-CA" sz="1700" dirty="0" smtClean="0"/>
              <a:t>Software Engineering</a:t>
            </a:r>
            <a:endParaRPr lang="en-CA" sz="1700" dirty="0"/>
          </a:p>
          <a:p>
            <a:pPr marL="0" indent="0">
              <a:buNone/>
            </a:pPr>
            <a:endParaRPr lang="en-US" sz="1500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355976" y="1196752"/>
            <a:ext cx="4464496" cy="458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Verdan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/>
                <a:ea typeface="ＭＳ Ｐゴシック" pitchFamily="-110" charset="-128"/>
                <a:cs typeface="Verdan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pitchFamily="-110" charset="-128"/>
                <a:cs typeface="Verdan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/>
                <a:ea typeface="ＭＳ Ｐゴシック" pitchFamily="-110" charset="-128"/>
                <a:cs typeface="Verdan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/>
                <a:ea typeface="ＭＳ Ｐゴシック" pitchFamily="-110" charset="-128"/>
                <a:cs typeface="Verdan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100" b="1" kern="0" dirty="0" smtClean="0">
                <a:hlinkClick r:id="rId3"/>
              </a:rPr>
              <a:t>GRADUATE</a:t>
            </a:r>
            <a:endParaRPr lang="en-US" sz="2100" b="1" kern="0" dirty="0" smtClean="0"/>
          </a:p>
          <a:p>
            <a:r>
              <a:rPr lang="en-CA" sz="1700" kern="0" dirty="0" smtClean="0"/>
              <a:t>Advanced Materials and Manufacturing</a:t>
            </a:r>
          </a:p>
          <a:p>
            <a:r>
              <a:rPr lang="en-CA" sz="1700" kern="0" dirty="0" smtClean="0"/>
              <a:t>Biomedical Engineering</a:t>
            </a:r>
          </a:p>
          <a:p>
            <a:r>
              <a:rPr lang="en-CA" sz="1700" kern="0" dirty="0" smtClean="0"/>
              <a:t>Chemical Engineering</a:t>
            </a:r>
          </a:p>
          <a:p>
            <a:r>
              <a:rPr lang="en-CA" sz="1700" kern="0" dirty="0" smtClean="0"/>
              <a:t>Civil Engineering</a:t>
            </a:r>
          </a:p>
          <a:p>
            <a:r>
              <a:rPr lang="en-CA" sz="1700" kern="0" dirty="0" smtClean="0"/>
              <a:t>Computer Science (incl. concentration in </a:t>
            </a:r>
            <a:r>
              <a:rPr lang="en-CA" sz="1700" kern="0" dirty="0"/>
              <a:t>Applied </a:t>
            </a:r>
            <a:r>
              <a:rPr lang="en-CA" sz="1700" kern="0" dirty="0" smtClean="0"/>
              <a:t>AI and specialization in Bioinformatics)</a:t>
            </a:r>
          </a:p>
          <a:p>
            <a:r>
              <a:rPr lang="en-CA" sz="1700" kern="0" dirty="0" smtClean="0"/>
              <a:t>Electronic Business</a:t>
            </a:r>
          </a:p>
          <a:p>
            <a:r>
              <a:rPr lang="en-CA" sz="1700" kern="0" dirty="0" smtClean="0"/>
              <a:t>Electronic Business Technologies</a:t>
            </a:r>
          </a:p>
          <a:p>
            <a:r>
              <a:rPr lang="en-CA" sz="1700" kern="0" dirty="0" smtClean="0"/>
              <a:t>Electrical and Computer Engineering</a:t>
            </a:r>
          </a:p>
          <a:p>
            <a:r>
              <a:rPr lang="en-CA" sz="1700" kern="0" dirty="0" smtClean="0"/>
              <a:t>Engineering Management</a:t>
            </a:r>
          </a:p>
          <a:p>
            <a:r>
              <a:rPr lang="en-CA" sz="1700" kern="0" dirty="0" smtClean="0"/>
              <a:t>Environmental Engineering</a:t>
            </a:r>
          </a:p>
          <a:p>
            <a:r>
              <a:rPr lang="en-CA" sz="1700" kern="0" dirty="0" smtClean="0"/>
              <a:t>Mechanical Engineering</a:t>
            </a:r>
          </a:p>
          <a:p>
            <a:r>
              <a:rPr lang="en-CA" sz="1700" kern="0" dirty="0" smtClean="0"/>
              <a:t>Systems Sciences</a:t>
            </a:r>
          </a:p>
          <a:p>
            <a:pPr marL="0" indent="0">
              <a:buFontTx/>
              <a:buNone/>
            </a:pPr>
            <a:endParaRPr lang="en-US" sz="21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295179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70" y="527392"/>
            <a:ext cx="7774632" cy="864096"/>
          </a:xfrm>
        </p:spPr>
        <p:txBody>
          <a:bodyPr/>
          <a:lstStyle/>
          <a:p>
            <a:r>
              <a:rPr lang="en-CA" dirty="0" smtClean="0"/>
              <a:t>3+2 programs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8712968" cy="3753544"/>
          </a:xfrm>
        </p:spPr>
        <p:txBody>
          <a:bodyPr/>
          <a:lstStyle/>
          <a:p>
            <a:pPr lvl="0"/>
            <a:r>
              <a:rPr lang="en-US" dirty="0"/>
              <a:t>S</a:t>
            </a:r>
            <a:r>
              <a:rPr lang="en-US" dirty="0" smtClean="0"/>
              <a:t>uccessfully complete </a:t>
            </a:r>
            <a:r>
              <a:rPr lang="en-US" dirty="0"/>
              <a:t>the first 3 years of </a:t>
            </a:r>
            <a:r>
              <a:rPr lang="en-US" dirty="0" smtClean="0"/>
              <a:t>your </a:t>
            </a:r>
            <a:r>
              <a:rPr lang="en-US" dirty="0"/>
              <a:t>Bachelor’s degree at </a:t>
            </a:r>
            <a:r>
              <a:rPr lang="en-US" dirty="0" smtClean="0"/>
              <a:t>your </a:t>
            </a:r>
            <a:r>
              <a:rPr lang="en-US" dirty="0"/>
              <a:t>home </a:t>
            </a:r>
            <a:r>
              <a:rPr lang="en-US" dirty="0" smtClean="0"/>
              <a:t>institution</a:t>
            </a:r>
          </a:p>
          <a:p>
            <a:pPr lvl="0"/>
            <a:r>
              <a:rPr lang="en-US" dirty="0" smtClean="0"/>
              <a:t>Apply for graduate programs at </a:t>
            </a:r>
            <a:r>
              <a:rPr lang="en-US" dirty="0" err="1" smtClean="0"/>
              <a:t>uOttawa</a:t>
            </a:r>
            <a:r>
              <a:rPr lang="en-US" dirty="0" smtClean="0"/>
              <a:t> Faculty of Engineering and get pre-admitted </a:t>
            </a:r>
            <a:r>
              <a:rPr lang="en-CA" dirty="0" smtClean="0"/>
              <a:t>to </a:t>
            </a:r>
            <a:r>
              <a:rPr lang="en-CA" dirty="0"/>
              <a:t>a </a:t>
            </a:r>
            <a:r>
              <a:rPr lang="en-CA" dirty="0" smtClean="0"/>
              <a:t>course-based Master program (</a:t>
            </a:r>
            <a:r>
              <a:rPr lang="en-CA" dirty="0" err="1" smtClean="0"/>
              <a:t>M.Eng</a:t>
            </a:r>
            <a:r>
              <a:rPr lang="en-CA" dirty="0" smtClean="0"/>
              <a:t>., M.C.S. or M.E.B.T.)</a:t>
            </a:r>
            <a:endParaRPr lang="en-US" dirty="0" smtClean="0"/>
          </a:p>
          <a:p>
            <a:r>
              <a:rPr lang="en-CA" dirty="0"/>
              <a:t>S</a:t>
            </a:r>
            <a:r>
              <a:rPr lang="en-CA" dirty="0" smtClean="0"/>
              <a:t>tudy </a:t>
            </a:r>
            <a:r>
              <a:rPr lang="en-CA" dirty="0"/>
              <a:t>at </a:t>
            </a:r>
            <a:r>
              <a:rPr lang="en-US" dirty="0" err="1" smtClean="0"/>
              <a:t>uOttawa</a:t>
            </a:r>
            <a:r>
              <a:rPr lang="en-US" dirty="0" smtClean="0"/>
              <a:t> </a:t>
            </a:r>
            <a:r>
              <a:rPr lang="en-US" dirty="0"/>
              <a:t>Faculty of </a:t>
            </a:r>
            <a:r>
              <a:rPr lang="en-US" dirty="0" smtClean="0"/>
              <a:t>Engineering</a:t>
            </a:r>
            <a:r>
              <a:rPr lang="en-CA" dirty="0" smtClean="0"/>
              <a:t> in </a:t>
            </a:r>
            <a:r>
              <a:rPr lang="en-CA" dirty="0"/>
              <a:t>the </a:t>
            </a:r>
            <a:r>
              <a:rPr lang="en-CA" dirty="0" smtClean="0"/>
              <a:t>4th </a:t>
            </a:r>
            <a:r>
              <a:rPr lang="en-CA" dirty="0"/>
              <a:t>year of </a:t>
            </a:r>
            <a:r>
              <a:rPr lang="en-CA" dirty="0" smtClean="0"/>
              <a:t>your undergraduate </a:t>
            </a:r>
            <a:r>
              <a:rPr lang="en-CA" dirty="0"/>
              <a:t>program </a:t>
            </a:r>
            <a:endParaRPr lang="en-CA" dirty="0" smtClean="0"/>
          </a:p>
          <a:p>
            <a:r>
              <a:rPr lang="en-CA" dirty="0" smtClean="0"/>
              <a:t>Get awarded </a:t>
            </a:r>
            <a:r>
              <a:rPr lang="en-CA" dirty="0"/>
              <a:t>a </a:t>
            </a:r>
            <a:r>
              <a:rPr lang="en-CA" dirty="0" smtClean="0"/>
              <a:t>Bachelor’s </a:t>
            </a:r>
            <a:r>
              <a:rPr lang="en-CA" dirty="0"/>
              <a:t>degree </a:t>
            </a:r>
            <a:r>
              <a:rPr lang="en-CA" dirty="0" smtClean="0"/>
              <a:t>by your home institution</a:t>
            </a:r>
          </a:p>
          <a:p>
            <a:pPr lvl="0"/>
            <a:r>
              <a:rPr lang="en-CA" dirty="0" smtClean="0"/>
              <a:t>Study as a graduate student at </a:t>
            </a:r>
            <a:r>
              <a:rPr lang="en-CA" dirty="0" err="1" smtClean="0"/>
              <a:t>uOttawa</a:t>
            </a:r>
            <a:r>
              <a:rPr lang="en-CA" dirty="0" smtClean="0"/>
              <a:t> Faculty of Engineering</a:t>
            </a:r>
          </a:p>
          <a:p>
            <a:pPr lvl="0"/>
            <a:r>
              <a:rPr lang="en-CA" dirty="0" smtClean="0"/>
              <a:t>Get </a:t>
            </a:r>
            <a:r>
              <a:rPr lang="en-CA" dirty="0"/>
              <a:t>awarded a </a:t>
            </a:r>
            <a:r>
              <a:rPr lang="en-CA" dirty="0" smtClean="0"/>
              <a:t>Master’s degree </a:t>
            </a:r>
            <a:r>
              <a:rPr lang="en-CA" dirty="0"/>
              <a:t>by </a:t>
            </a:r>
            <a:r>
              <a:rPr lang="en-CA" dirty="0" err="1" smtClean="0"/>
              <a:t>uOttawa</a:t>
            </a:r>
            <a:endParaRPr lang="en-CA" dirty="0"/>
          </a:p>
          <a:p>
            <a:pPr marL="0" lvl="0" indent="0">
              <a:buNone/>
            </a:pPr>
            <a:endParaRPr lang="en-CA" dirty="0" smtClean="0"/>
          </a:p>
          <a:p>
            <a:pPr marL="0" lvl="0" indent="0">
              <a:buNone/>
            </a:pPr>
            <a:r>
              <a:rPr lang="en-CA" dirty="0" smtClean="0"/>
              <a:t>          Note: Program participants receive 10% discount for tuition fees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961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646" y="476672"/>
            <a:ext cx="7774632" cy="864096"/>
          </a:xfrm>
        </p:spPr>
        <p:txBody>
          <a:bodyPr/>
          <a:lstStyle/>
          <a:p>
            <a:pPr algn="ctr"/>
            <a:r>
              <a:rPr lang="en-CA" dirty="0" smtClean="0"/>
              <a:t>Authorised </a:t>
            </a:r>
            <a:r>
              <a:rPr lang="en-CA" u="sng" dirty="0" smtClean="0"/>
              <a:t>3+2 </a:t>
            </a:r>
            <a:r>
              <a:rPr lang="en-US" u="sng" dirty="0" smtClean="0"/>
              <a:t>Admission </a:t>
            </a:r>
            <a:r>
              <a:rPr lang="en-US" u="sng" dirty="0"/>
              <a:t>P</a:t>
            </a:r>
            <a:r>
              <a:rPr lang="en-US" u="sng" dirty="0" smtClean="0"/>
              <a:t>artner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China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646" y="1340768"/>
            <a:ext cx="7772400" cy="3753544"/>
          </a:xfrm>
        </p:spPr>
        <p:txBody>
          <a:bodyPr/>
          <a:lstStyle/>
          <a:p>
            <a:pPr marL="0" indent="0">
              <a:buNone/>
            </a:pPr>
            <a:r>
              <a:rPr lang="en-CA" sz="1800" b="1" i="1" dirty="0" err="1"/>
              <a:t>Dongfang</a:t>
            </a:r>
            <a:r>
              <a:rPr lang="en-CA" sz="1800" b="1" i="1" dirty="0"/>
              <a:t> International Center for Educational </a:t>
            </a:r>
            <a:r>
              <a:rPr lang="en-CA" sz="1800" b="1" i="1" dirty="0" smtClean="0"/>
              <a:t>Exchange</a:t>
            </a:r>
          </a:p>
          <a:p>
            <a:pPr marL="0" indent="0">
              <a:buNone/>
            </a:pPr>
            <a:r>
              <a:rPr lang="en-US" sz="1800" u="sng" dirty="0" smtClean="0">
                <a:hlinkClick r:id="rId2"/>
              </a:rPr>
              <a:t>http</a:t>
            </a:r>
            <a:r>
              <a:rPr lang="en-US" sz="1800" u="sng" dirty="0">
                <a:hlinkClick r:id="rId2"/>
              </a:rPr>
              <a:t>://www.cscdf.org</a:t>
            </a:r>
            <a:r>
              <a:rPr lang="en-US" sz="1800" dirty="0"/>
              <a:t>  </a:t>
            </a:r>
          </a:p>
          <a:p>
            <a:pPr marL="0" indent="0">
              <a:buNone/>
            </a:pPr>
            <a:endParaRPr lang="en-CA" sz="1800" b="1" i="1" dirty="0" smtClean="0"/>
          </a:p>
          <a:p>
            <a:pPr marL="0" indent="0">
              <a:buNone/>
            </a:pPr>
            <a:r>
              <a:rPr lang="en-CA" sz="1800" u="sng" dirty="0" smtClean="0"/>
              <a:t>Shandong branch:</a:t>
            </a:r>
          </a:p>
          <a:p>
            <a:pPr marL="0" indent="0">
              <a:buNone/>
            </a:pPr>
            <a:r>
              <a:rPr lang="en-US" sz="1800" dirty="0"/>
              <a:t>RoomC806, Wanda Plaza, No.5 </a:t>
            </a:r>
            <a:r>
              <a:rPr lang="en-US" sz="1800" dirty="0" err="1"/>
              <a:t>Jingsi</a:t>
            </a:r>
            <a:r>
              <a:rPr lang="en-US" sz="1800" dirty="0"/>
              <a:t> Road,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err="1" smtClean="0"/>
              <a:t>Shizhong</a:t>
            </a:r>
            <a:r>
              <a:rPr lang="en-US" sz="1800" dirty="0" smtClean="0"/>
              <a:t> </a:t>
            </a:r>
            <a:r>
              <a:rPr lang="en-US" sz="1800" dirty="0"/>
              <a:t>District, Jinan, Shandong, </a:t>
            </a:r>
            <a:r>
              <a:rPr lang="en-US" sz="1800" dirty="0" smtClean="0"/>
              <a:t>250001, China </a:t>
            </a:r>
          </a:p>
          <a:p>
            <a:pPr marL="0" indent="0">
              <a:buNone/>
            </a:pPr>
            <a:r>
              <a:rPr lang="en-US" sz="1800" dirty="0"/>
              <a:t>Phone: +86-531-55709866-8011</a:t>
            </a:r>
            <a:endParaRPr lang="en-CA" sz="1800" dirty="0"/>
          </a:p>
          <a:p>
            <a:pPr marL="0" indent="0">
              <a:buNone/>
            </a:pPr>
            <a:endParaRPr lang="en-CA" sz="1800" u="sng" dirty="0" smtClean="0"/>
          </a:p>
          <a:p>
            <a:pPr marL="0" indent="0">
              <a:buNone/>
            </a:pPr>
            <a:r>
              <a:rPr lang="en-CA" sz="1800" u="sng" dirty="0" smtClean="0"/>
              <a:t>Beijing branch:</a:t>
            </a:r>
          </a:p>
          <a:p>
            <a:pPr marL="0" indent="0">
              <a:buNone/>
            </a:pPr>
            <a:r>
              <a:rPr lang="en-CA" sz="1800" dirty="0" smtClean="0"/>
              <a:t>16th </a:t>
            </a:r>
            <a:r>
              <a:rPr lang="en-CA" sz="1800" dirty="0"/>
              <a:t>Floor, </a:t>
            </a:r>
            <a:r>
              <a:rPr lang="en-CA" sz="1800" dirty="0" err="1"/>
              <a:t>Dacheng</a:t>
            </a:r>
            <a:r>
              <a:rPr lang="en-CA" sz="1800" dirty="0"/>
              <a:t> </a:t>
            </a:r>
            <a:r>
              <a:rPr lang="en-CA" sz="1800" dirty="0" smtClean="0"/>
              <a:t>Plaza,</a:t>
            </a:r>
            <a:r>
              <a:rPr lang="en-US" sz="1800" dirty="0"/>
              <a:t> </a:t>
            </a:r>
            <a:r>
              <a:rPr lang="en-CA" sz="1800" dirty="0" smtClean="0"/>
              <a:t>No</a:t>
            </a:r>
            <a:r>
              <a:rPr lang="en-CA" sz="1800" dirty="0"/>
              <a:t>. 127A, </a:t>
            </a:r>
            <a:r>
              <a:rPr lang="en-CA" sz="1800" dirty="0" err="1"/>
              <a:t>Xuanwumen</a:t>
            </a:r>
            <a:r>
              <a:rPr lang="en-CA" sz="1800" dirty="0"/>
              <a:t> </a:t>
            </a:r>
            <a:r>
              <a:rPr lang="en-CA" sz="1800" dirty="0" err="1"/>
              <a:t>Xidajie</a:t>
            </a:r>
            <a:endParaRPr lang="en-US" sz="1800" dirty="0"/>
          </a:p>
          <a:p>
            <a:pPr marL="0" indent="0">
              <a:buNone/>
            </a:pPr>
            <a:r>
              <a:rPr lang="en-CA" sz="1800" dirty="0"/>
              <a:t>Beijing </a:t>
            </a:r>
            <a:r>
              <a:rPr lang="en-CA" sz="1800" dirty="0" smtClean="0"/>
              <a:t>100031,</a:t>
            </a:r>
            <a:r>
              <a:rPr lang="en-US" sz="1800" dirty="0"/>
              <a:t> </a:t>
            </a:r>
            <a:r>
              <a:rPr lang="en-CA" sz="1800" dirty="0" smtClean="0"/>
              <a:t>China</a:t>
            </a:r>
            <a:endParaRPr lang="en-US" sz="1800" dirty="0"/>
          </a:p>
          <a:p>
            <a:pPr marL="0" indent="0">
              <a:buNone/>
            </a:pPr>
            <a:r>
              <a:rPr lang="en-CA" sz="1800" dirty="0"/>
              <a:t>Phone: </a:t>
            </a:r>
            <a:r>
              <a:rPr lang="en-CA" sz="1800" dirty="0" smtClean="0"/>
              <a:t>+</a:t>
            </a:r>
            <a:r>
              <a:rPr lang="en-US" sz="1800" dirty="0" smtClean="0"/>
              <a:t>86-10-66411821-605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 algn="ctr">
              <a:buNone/>
            </a:pPr>
            <a:r>
              <a:rPr lang="en-CA" sz="1800" b="1" dirty="0" smtClean="0"/>
              <a:t>Only </a:t>
            </a:r>
            <a:r>
              <a:rPr lang="en-CA" sz="1800" b="1" dirty="0"/>
              <a:t>candidates who have applied through this agency can be considered for the </a:t>
            </a:r>
            <a:r>
              <a:rPr lang="en-CA" sz="1800" b="1" dirty="0" smtClean="0"/>
              <a:t>3+2 program</a:t>
            </a:r>
            <a:endParaRPr lang="en-US" sz="1800" b="1" dirty="0"/>
          </a:p>
          <a:p>
            <a:pPr marL="0" indent="0">
              <a:buNone/>
            </a:pPr>
            <a:endParaRPr lang="en-US" sz="1800" dirty="0" smtClean="0"/>
          </a:p>
          <a:p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102572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Application </a:t>
            </a:r>
            <a:r>
              <a:rPr lang="fr-CA" dirty="0" err="1" smtClean="0"/>
              <a:t>process</a:t>
            </a:r>
            <a:r>
              <a:rPr lang="fr-CA" dirty="0" smtClean="0"/>
              <a:t/>
            </a:r>
            <a:br>
              <a:rPr lang="fr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446449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sz="1800" b="1" dirty="0" smtClean="0">
                <a:solidFill>
                  <a:schemeClr val="bg1">
                    <a:lumMod val="50000"/>
                  </a:schemeClr>
                </a:solidFill>
              </a:rPr>
              <a:t>Eligibility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1800" b="1" dirty="0" smtClean="0">
                <a:solidFill>
                  <a:schemeClr val="bg1">
                    <a:lumMod val="50000"/>
                  </a:schemeClr>
                </a:solidFill>
              </a:rPr>
              <a:t>Language requirements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1800" b="1" dirty="0" smtClean="0">
                <a:solidFill>
                  <a:schemeClr val="bg1">
                    <a:lumMod val="50000"/>
                  </a:schemeClr>
                </a:solidFill>
              </a:rPr>
              <a:t>Documents Required for Admission</a:t>
            </a:r>
          </a:p>
          <a:p>
            <a:pPr marL="0" indent="0">
              <a:buNone/>
            </a:pPr>
            <a:endParaRPr lang="fr-CA" sz="18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CA" altLang="en-US" sz="1800" b="1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Our Programs in great detail: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CA" altLang="en-US" sz="1800" b="1" dirty="0" smtClean="0">
                <a:solidFill>
                  <a:srgbClr val="002060"/>
                </a:solidFill>
                <a:hlinkClick r:id="rId2"/>
              </a:rPr>
              <a:t>http</a:t>
            </a:r>
            <a:r>
              <a:rPr lang="en-CA" altLang="en-US" sz="1800" b="1" dirty="0">
                <a:solidFill>
                  <a:srgbClr val="002060"/>
                </a:solidFill>
                <a:hlinkClick r:id="rId2"/>
              </a:rPr>
              <a:t>://catalogue.uottawa.ca/en/programs/#filter=.filter_20&amp;.filter_24&amp;.</a:t>
            </a:r>
            <a:r>
              <a:rPr lang="en-CA" altLang="en-US" sz="1800" b="1" dirty="0" smtClean="0">
                <a:solidFill>
                  <a:srgbClr val="002060"/>
                </a:solidFill>
                <a:hlinkClick r:id="rId2"/>
              </a:rPr>
              <a:t>filter_30</a:t>
            </a:r>
            <a:r>
              <a:rPr lang="en-CA" altLang="en-US" sz="1800" b="1" dirty="0" smtClean="0">
                <a:solidFill>
                  <a:srgbClr val="002060"/>
                </a:solidFill>
              </a:rPr>
              <a:t> </a:t>
            </a:r>
            <a:endParaRPr lang="en-CA" altLang="en-US" sz="1800" dirty="0" smtClean="0">
              <a:latin typeface="Helvetica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1800" dirty="0">
              <a:latin typeface="Helvetica" pitchFamily="34" charset="0"/>
            </a:endParaRPr>
          </a:p>
          <a:p>
            <a:pPr marL="0" indent="0">
              <a:buNone/>
            </a:pPr>
            <a:r>
              <a:rPr lang="en-CA" sz="1800" b="1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Apply Now link:</a:t>
            </a:r>
          </a:p>
          <a:p>
            <a:pPr marL="0" indent="0">
              <a:buNone/>
            </a:pPr>
            <a:r>
              <a:rPr lang="en-CA" sz="1800" b="1" dirty="0">
                <a:solidFill>
                  <a:srgbClr val="002060"/>
                </a:solidFill>
                <a:hlinkClick r:id="rId3"/>
              </a:rPr>
              <a:t>https://</a:t>
            </a:r>
            <a:r>
              <a:rPr lang="en-CA" sz="1800" b="1" dirty="0" smtClean="0">
                <a:solidFill>
                  <a:srgbClr val="002060"/>
                </a:solidFill>
                <a:hlinkClick r:id="rId3"/>
              </a:rPr>
              <a:t>www.ouac.on.ca/apply/ottawagrad/en_CA/user/login</a:t>
            </a:r>
            <a:endParaRPr lang="en-CA" sz="1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most accurate and up to date information on application deadlines, language tests and other admission requirements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r>
              <a:rPr lang="en-US" sz="1800" b="1" dirty="0">
                <a:solidFill>
                  <a:srgbClr val="002060"/>
                </a:solidFill>
                <a:hlinkClick r:id="rId4"/>
              </a:rPr>
              <a:t>https://</a:t>
            </a:r>
            <a:r>
              <a:rPr lang="en-US" sz="1800" b="1" dirty="0" smtClean="0">
                <a:solidFill>
                  <a:srgbClr val="002060"/>
                </a:solidFill>
                <a:hlinkClick r:id="rId4"/>
              </a:rPr>
              <a:t>www.uottawa.ca/graduate-studies/programs-admission/apply/specific-requirements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endParaRPr lang="en-CA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03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" y="405535"/>
            <a:ext cx="4032993" cy="549953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550" y="-2632"/>
            <a:ext cx="9142897" cy="1405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92"/>
          </a:p>
        </p:txBody>
      </p:sp>
      <p:sp>
        <p:nvSpPr>
          <p:cNvPr id="3" name="object 3"/>
          <p:cNvSpPr/>
          <p:nvPr/>
        </p:nvSpPr>
        <p:spPr>
          <a:xfrm>
            <a:off x="557" y="137925"/>
            <a:ext cx="3526370" cy="2444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92"/>
          </a:p>
        </p:txBody>
      </p:sp>
      <p:sp>
        <p:nvSpPr>
          <p:cNvPr id="4" name="object 4"/>
          <p:cNvSpPr/>
          <p:nvPr/>
        </p:nvSpPr>
        <p:spPr>
          <a:xfrm>
            <a:off x="-11670" y="5760572"/>
            <a:ext cx="9167343" cy="11000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92"/>
          </a:p>
        </p:txBody>
      </p:sp>
      <p:sp>
        <p:nvSpPr>
          <p:cNvPr id="8" name="object 8"/>
          <p:cNvSpPr txBox="1"/>
          <p:nvPr/>
        </p:nvSpPr>
        <p:spPr>
          <a:xfrm>
            <a:off x="4263037" y="431203"/>
            <a:ext cx="4663141" cy="557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533" marR="5094" indent="-343800" algn="just">
              <a:buFont typeface="Symbol"/>
              <a:buChar char=""/>
              <a:tabLst>
                <a:tab pos="356533" algn="l"/>
              </a:tabLst>
            </a:pPr>
            <a:r>
              <a:rPr lang="en-US" sz="2000" dirty="0">
                <a:latin typeface="Verdana"/>
                <a:cs typeface="Verdana"/>
              </a:rPr>
              <a:t>Founded in </a:t>
            </a:r>
            <a:r>
              <a:rPr lang="en-US" sz="2000" b="1" dirty="0">
                <a:latin typeface="Verdana"/>
                <a:cs typeface="Verdana"/>
              </a:rPr>
              <a:t>1848</a:t>
            </a:r>
            <a:endParaRPr lang="en-US" sz="2000" dirty="0">
              <a:latin typeface="Verdana"/>
              <a:cs typeface="Verdana"/>
            </a:endParaRPr>
          </a:p>
          <a:p>
            <a:pPr marL="356533" marR="5094" indent="-343800" algn="just">
              <a:buFont typeface="Symbol"/>
              <a:buChar char=""/>
              <a:tabLst>
                <a:tab pos="356533" algn="l"/>
              </a:tabLst>
            </a:pPr>
            <a:endParaRPr lang="en-US" sz="2000" dirty="0">
              <a:latin typeface="Verdana"/>
              <a:cs typeface="Verdana"/>
            </a:endParaRPr>
          </a:p>
          <a:p>
            <a:pPr marL="356533" marR="5094" indent="-343800" algn="just">
              <a:buFont typeface="Symbol"/>
              <a:buChar char=""/>
              <a:tabLst>
                <a:tab pos="356533" algn="l"/>
              </a:tabLst>
            </a:pPr>
            <a:r>
              <a:rPr lang="en-US" sz="2000" dirty="0">
                <a:latin typeface="Verdana"/>
                <a:cs typeface="Verdana"/>
              </a:rPr>
              <a:t>The largest </a:t>
            </a:r>
            <a:r>
              <a:rPr lang="en-US" sz="2000" b="1" spc="-5" dirty="0">
                <a:latin typeface="Verdana"/>
                <a:cs typeface="Verdana"/>
              </a:rPr>
              <a:t>bilingua</a:t>
            </a:r>
            <a:r>
              <a:rPr lang="en-US" sz="2000" b="1" dirty="0">
                <a:latin typeface="Verdana"/>
                <a:cs typeface="Verdana"/>
              </a:rPr>
              <a:t>l</a:t>
            </a:r>
            <a:r>
              <a:rPr lang="en-US" sz="2000" b="1" spc="15" dirty="0">
                <a:latin typeface="Verdana"/>
                <a:cs typeface="Verdana"/>
              </a:rPr>
              <a:t> </a:t>
            </a:r>
            <a:r>
              <a:rPr lang="en-US" sz="2000" dirty="0">
                <a:latin typeface="Verdana"/>
                <a:cs typeface="Verdana"/>
              </a:rPr>
              <a:t>(English- French)</a:t>
            </a:r>
            <a:r>
              <a:rPr lang="en-US" sz="2000" spc="5" dirty="0">
                <a:latin typeface="Verdana"/>
                <a:cs typeface="Verdana"/>
              </a:rPr>
              <a:t> </a:t>
            </a:r>
            <a:r>
              <a:rPr lang="en-US" sz="2000" dirty="0">
                <a:latin typeface="Verdana"/>
                <a:cs typeface="Verdana"/>
              </a:rPr>
              <a:t>comprehensive</a:t>
            </a:r>
            <a:r>
              <a:rPr lang="en-US" sz="2000" spc="-10" dirty="0">
                <a:latin typeface="Verdana"/>
                <a:cs typeface="Verdana"/>
              </a:rPr>
              <a:t> </a:t>
            </a:r>
            <a:r>
              <a:rPr lang="en-US" sz="2000" dirty="0">
                <a:latin typeface="Verdana"/>
                <a:cs typeface="Verdana"/>
              </a:rPr>
              <a:t>university</a:t>
            </a:r>
            <a:r>
              <a:rPr lang="en-US" sz="2000" spc="5" dirty="0">
                <a:latin typeface="Verdana"/>
                <a:cs typeface="Verdana"/>
              </a:rPr>
              <a:t> </a:t>
            </a:r>
            <a:r>
              <a:rPr lang="en-US" sz="2000" dirty="0">
                <a:latin typeface="Verdana"/>
                <a:cs typeface="Verdana"/>
              </a:rPr>
              <a:t>in the world</a:t>
            </a:r>
          </a:p>
          <a:p>
            <a:pPr marL="356533" marR="5094" indent="-343800" algn="just">
              <a:buFont typeface="Symbol"/>
              <a:buChar char=""/>
              <a:tabLst>
                <a:tab pos="356533" algn="l"/>
              </a:tabLst>
            </a:pPr>
            <a:endParaRPr lang="en-US" sz="2000" dirty="0">
              <a:latin typeface="Verdana"/>
              <a:cs typeface="Verdana"/>
            </a:endParaRPr>
          </a:p>
          <a:p>
            <a:pPr marL="356533" marR="5094" indent="-343800" algn="just">
              <a:buFont typeface="Symbol"/>
              <a:buChar char=""/>
              <a:tabLst>
                <a:tab pos="356533" algn="l"/>
              </a:tabLst>
            </a:pPr>
            <a:r>
              <a:rPr lang="en-US" sz="2000" dirty="0">
                <a:latin typeface="Verdana"/>
                <a:cs typeface="Verdana"/>
              </a:rPr>
              <a:t>Member of the </a:t>
            </a:r>
            <a:r>
              <a:rPr lang="en-US" sz="2000" b="1" spc="-10" dirty="0">
                <a:latin typeface="Verdana"/>
                <a:cs typeface="Verdana"/>
              </a:rPr>
              <a:t>Gr</a:t>
            </a:r>
            <a:r>
              <a:rPr lang="en-US" sz="2000" b="1" spc="-15" dirty="0">
                <a:latin typeface="Verdana"/>
                <a:cs typeface="Verdana"/>
              </a:rPr>
              <a:t>o</a:t>
            </a:r>
            <a:r>
              <a:rPr lang="en-US" sz="2000" b="1" spc="-10" dirty="0">
                <a:latin typeface="Verdana"/>
                <a:cs typeface="Verdana"/>
              </a:rPr>
              <a:t>up</a:t>
            </a:r>
            <a:r>
              <a:rPr lang="en-US" sz="2000" b="1" dirty="0">
                <a:latin typeface="Verdana"/>
                <a:cs typeface="Verdana"/>
              </a:rPr>
              <a:t> </a:t>
            </a:r>
            <a:r>
              <a:rPr lang="en-US" sz="2000" b="1" spc="-10" dirty="0">
                <a:latin typeface="Verdana"/>
                <a:cs typeface="Verdana"/>
              </a:rPr>
              <a:t>of</a:t>
            </a:r>
            <a:r>
              <a:rPr lang="en-US" sz="2000" b="1" dirty="0">
                <a:latin typeface="Verdana"/>
                <a:cs typeface="Verdana"/>
              </a:rPr>
              <a:t> </a:t>
            </a:r>
            <a:r>
              <a:rPr lang="en-US" sz="2000" b="1" spc="-10" dirty="0">
                <a:latin typeface="Verdana"/>
                <a:cs typeface="Verdana"/>
              </a:rPr>
              <a:t>15</a:t>
            </a:r>
            <a:r>
              <a:rPr lang="en-US" sz="2000" b="1" dirty="0">
                <a:latin typeface="Verdana"/>
                <a:cs typeface="Verdana"/>
              </a:rPr>
              <a:t> </a:t>
            </a:r>
            <a:r>
              <a:rPr lang="en-US" sz="2000" b="1" spc="-10" dirty="0">
                <a:latin typeface="Verdana"/>
                <a:cs typeface="Verdana"/>
              </a:rPr>
              <a:t>research-intensive universities</a:t>
            </a:r>
            <a:r>
              <a:rPr lang="en-US" sz="2000" b="1" spc="-20" dirty="0">
                <a:latin typeface="Verdana"/>
                <a:cs typeface="Verdana"/>
              </a:rPr>
              <a:t> </a:t>
            </a:r>
            <a:r>
              <a:rPr lang="en-US" sz="2000" b="1" spc="-10" dirty="0">
                <a:latin typeface="Verdana"/>
                <a:cs typeface="Verdana"/>
              </a:rPr>
              <a:t>(U15)</a:t>
            </a:r>
            <a:r>
              <a:rPr lang="en-US" sz="2000" b="1" spc="15" dirty="0">
                <a:latin typeface="Verdana"/>
                <a:cs typeface="Verdana"/>
              </a:rPr>
              <a:t> </a:t>
            </a:r>
            <a:r>
              <a:rPr lang="en-US" sz="2000" spc="-15" dirty="0">
                <a:latin typeface="Verdana"/>
                <a:cs typeface="Verdana"/>
              </a:rPr>
              <a:t>an</a:t>
            </a:r>
            <a:r>
              <a:rPr lang="en-US" sz="2000" spc="-10" dirty="0">
                <a:latin typeface="Verdana"/>
                <a:cs typeface="Verdana"/>
              </a:rPr>
              <a:t>d</a:t>
            </a:r>
            <a:r>
              <a:rPr lang="en-US" sz="2000" dirty="0">
                <a:latin typeface="Verdana"/>
                <a:cs typeface="Verdana"/>
              </a:rPr>
              <a:t> </a:t>
            </a:r>
            <a:r>
              <a:rPr lang="en-US" sz="2000" spc="-15" dirty="0">
                <a:latin typeface="Verdana"/>
                <a:cs typeface="Verdana"/>
              </a:rPr>
              <a:t>severa</a:t>
            </a:r>
            <a:r>
              <a:rPr lang="en-US" sz="2000" spc="-5" dirty="0">
                <a:latin typeface="Verdana"/>
                <a:cs typeface="Verdana"/>
              </a:rPr>
              <a:t>l</a:t>
            </a:r>
            <a:r>
              <a:rPr lang="en-US" sz="2000" dirty="0">
                <a:latin typeface="Verdana"/>
                <a:cs typeface="Verdana"/>
              </a:rPr>
              <a:t> </a:t>
            </a:r>
            <a:r>
              <a:rPr lang="en-US" sz="2000" spc="-15" dirty="0">
                <a:latin typeface="Verdana"/>
                <a:cs typeface="Verdana"/>
              </a:rPr>
              <a:t>othe</a:t>
            </a:r>
            <a:r>
              <a:rPr lang="en-US" sz="2000" spc="-10" dirty="0">
                <a:latin typeface="Verdana"/>
                <a:cs typeface="Verdana"/>
              </a:rPr>
              <a:t>r</a:t>
            </a:r>
            <a:r>
              <a:rPr lang="en-US" sz="2000" spc="10" dirty="0">
                <a:latin typeface="Verdana"/>
                <a:cs typeface="Verdana"/>
              </a:rPr>
              <a:t> </a:t>
            </a:r>
            <a:r>
              <a:rPr lang="en-US" sz="2000" spc="-15" dirty="0">
                <a:latin typeface="Verdana"/>
                <a:cs typeface="Verdana"/>
              </a:rPr>
              <a:t>nationa</a:t>
            </a:r>
            <a:r>
              <a:rPr lang="en-US" sz="2000" spc="-5" dirty="0">
                <a:latin typeface="Verdana"/>
                <a:cs typeface="Verdana"/>
              </a:rPr>
              <a:t>l</a:t>
            </a:r>
            <a:r>
              <a:rPr lang="en-US" sz="2000" spc="10" dirty="0">
                <a:latin typeface="Verdana"/>
                <a:cs typeface="Verdana"/>
              </a:rPr>
              <a:t> </a:t>
            </a:r>
            <a:r>
              <a:rPr lang="en-US" sz="2000" spc="-15" dirty="0">
                <a:latin typeface="Verdana"/>
                <a:cs typeface="Verdana"/>
              </a:rPr>
              <a:t>an</a:t>
            </a:r>
            <a:r>
              <a:rPr lang="en-US" sz="2000" spc="-10" dirty="0">
                <a:latin typeface="Verdana"/>
                <a:cs typeface="Verdana"/>
              </a:rPr>
              <a:t>d</a:t>
            </a:r>
            <a:r>
              <a:rPr lang="en-US" sz="2000" spc="5" dirty="0">
                <a:latin typeface="Verdana"/>
                <a:cs typeface="Verdana"/>
              </a:rPr>
              <a:t> </a:t>
            </a:r>
            <a:r>
              <a:rPr lang="en-US" sz="2000" spc="-15" dirty="0">
                <a:latin typeface="Verdana"/>
                <a:cs typeface="Verdana"/>
              </a:rPr>
              <a:t>international associations.</a:t>
            </a:r>
            <a:endParaRPr lang="en-US" sz="2000" dirty="0">
              <a:latin typeface="Verdana"/>
              <a:cs typeface="Verdana"/>
            </a:endParaRPr>
          </a:p>
          <a:p>
            <a:pPr marL="356533" marR="5094" indent="-343800" algn="just">
              <a:buFont typeface="Symbol"/>
              <a:buChar char=""/>
              <a:tabLst>
                <a:tab pos="356533" algn="l"/>
              </a:tabLst>
            </a:pPr>
            <a:endParaRPr lang="en-US" sz="2000" dirty="0">
              <a:latin typeface="Verdana"/>
              <a:cs typeface="Verdana"/>
            </a:endParaRPr>
          </a:p>
          <a:p>
            <a:pPr marL="356533" indent="-343800" algn="just">
              <a:spcBef>
                <a:spcPts val="285"/>
              </a:spcBef>
              <a:buFont typeface="Symbol"/>
              <a:buChar char=""/>
              <a:tabLst>
                <a:tab pos="356533" algn="l"/>
              </a:tabLst>
            </a:pPr>
            <a:r>
              <a:rPr lang="en-US" sz="2000" dirty="0">
                <a:latin typeface="Verdana"/>
                <a:cs typeface="Verdana"/>
              </a:rPr>
              <a:t>More</a:t>
            </a:r>
            <a:r>
              <a:rPr lang="en-US" sz="2000" spc="5" dirty="0">
                <a:latin typeface="Verdana"/>
                <a:cs typeface="Verdana"/>
              </a:rPr>
              <a:t> </a:t>
            </a:r>
            <a:r>
              <a:rPr lang="en-US" sz="2000" dirty="0">
                <a:latin typeface="Verdana"/>
                <a:cs typeface="Verdana"/>
              </a:rPr>
              <a:t>than</a:t>
            </a:r>
            <a:r>
              <a:rPr lang="en-US" sz="2000" spc="5" dirty="0">
                <a:latin typeface="Verdana"/>
                <a:cs typeface="Verdana"/>
              </a:rPr>
              <a:t> </a:t>
            </a:r>
            <a:r>
              <a:rPr lang="en-US" sz="2000" b="1" spc="-5" dirty="0">
                <a:latin typeface="Verdana"/>
                <a:cs typeface="Verdana"/>
              </a:rPr>
              <a:t>43,00</a:t>
            </a:r>
            <a:r>
              <a:rPr lang="en-US" sz="2000" b="1" dirty="0">
                <a:latin typeface="Verdana"/>
                <a:cs typeface="Verdana"/>
              </a:rPr>
              <a:t>0</a:t>
            </a:r>
            <a:r>
              <a:rPr lang="en-US" sz="2000" b="1" spc="-5" dirty="0">
                <a:latin typeface="Verdana"/>
                <a:cs typeface="Verdana"/>
              </a:rPr>
              <a:t> student</a:t>
            </a:r>
            <a:r>
              <a:rPr lang="en-US" sz="2000" b="1" dirty="0">
                <a:latin typeface="Verdana"/>
                <a:cs typeface="Verdana"/>
              </a:rPr>
              <a:t>s</a:t>
            </a:r>
            <a:r>
              <a:rPr lang="en-US" sz="2000" dirty="0">
                <a:latin typeface="Verdana"/>
                <a:cs typeface="Verdana"/>
              </a:rPr>
              <a:t>:</a:t>
            </a:r>
          </a:p>
          <a:p>
            <a:pPr marL="757634" lvl="1" indent="-286500" algn="just">
              <a:spcBef>
                <a:spcPts val="602"/>
              </a:spcBef>
              <a:buFont typeface="Arial" panose="020B0604020202020204" pitchFamily="34" charset="0"/>
              <a:buChar char="•"/>
              <a:tabLst>
                <a:tab pos="280133" algn="l"/>
              </a:tabLst>
            </a:pPr>
            <a:r>
              <a:rPr lang="en-US" sz="2000" dirty="0">
                <a:latin typeface="Verdana"/>
                <a:cs typeface="Verdana"/>
              </a:rPr>
              <a:t>4,500 master’s </a:t>
            </a:r>
          </a:p>
          <a:p>
            <a:pPr marL="757634" lvl="1" indent="-286500" algn="just">
              <a:spcBef>
                <a:spcPts val="602"/>
              </a:spcBef>
              <a:buFont typeface="Arial" panose="020B0604020202020204" pitchFamily="34" charset="0"/>
              <a:buChar char="•"/>
              <a:tabLst>
                <a:tab pos="280133" algn="l"/>
              </a:tabLst>
            </a:pPr>
            <a:r>
              <a:rPr lang="en-US" sz="2000" dirty="0">
                <a:latin typeface="Verdana"/>
                <a:cs typeface="Verdana"/>
              </a:rPr>
              <a:t>1,900 PhD</a:t>
            </a:r>
          </a:p>
          <a:p>
            <a:pPr marL="757634" lvl="1" indent="-286500" algn="just">
              <a:spcBef>
                <a:spcPts val="602"/>
              </a:spcBef>
              <a:buFont typeface="Arial" panose="020B0604020202020204" pitchFamily="34" charset="0"/>
              <a:buChar char="•"/>
              <a:tabLst>
                <a:tab pos="280133" algn="l"/>
              </a:tabLst>
            </a:pPr>
            <a:r>
              <a:rPr lang="en-US" sz="2000" dirty="0">
                <a:latin typeface="Verdana"/>
                <a:cs typeface="Verdana"/>
              </a:rPr>
              <a:t>5,500 international students</a:t>
            </a:r>
          </a:p>
          <a:p>
            <a:pPr marL="12733" algn="just">
              <a:spcBef>
                <a:spcPts val="602"/>
              </a:spcBef>
              <a:tabLst>
                <a:tab pos="280133" algn="l"/>
              </a:tabLst>
            </a:pPr>
            <a:endParaRPr lang="en-CA" sz="20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5501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Application Process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496944" cy="3753544"/>
          </a:xfrm>
        </p:spPr>
        <p:txBody>
          <a:bodyPr/>
          <a:lstStyle/>
          <a:p>
            <a:r>
              <a:rPr lang="en-CA" dirty="0"/>
              <a:t>Please read the following information to help you prepare for submitting your application for graduate studies: </a:t>
            </a:r>
            <a:r>
              <a:rPr lang="en-CA" dirty="0">
                <a:hlinkClick r:id="rId2"/>
              </a:rPr>
              <a:t>https://</a:t>
            </a:r>
            <a:r>
              <a:rPr lang="en-CA" dirty="0" smtClean="0">
                <a:hlinkClick r:id="rId2"/>
              </a:rPr>
              <a:t>www.uottawa.ca/graduate-studies/programs-admission/apply#apply-now</a:t>
            </a:r>
            <a:r>
              <a:rPr lang="en-CA" dirty="0" smtClean="0"/>
              <a:t>  </a:t>
            </a:r>
          </a:p>
          <a:p>
            <a:r>
              <a:rPr lang="en-CA" dirty="0" smtClean="0"/>
              <a:t>The </a:t>
            </a:r>
            <a:r>
              <a:rPr lang="en-CA" dirty="0"/>
              <a:t>application process is done </a:t>
            </a:r>
            <a:r>
              <a:rPr lang="en-CA" b="1" dirty="0"/>
              <a:t>entirely online</a:t>
            </a:r>
            <a:r>
              <a:rPr lang="en-CA" dirty="0"/>
              <a:t>. </a:t>
            </a:r>
          </a:p>
          <a:p>
            <a:r>
              <a:rPr lang="en-CA" dirty="0"/>
              <a:t>Note that you will be required to pay a non-refundable application fee </a:t>
            </a:r>
            <a:r>
              <a:rPr lang="en-CA" b="1" dirty="0"/>
              <a:t>($</a:t>
            </a:r>
            <a:r>
              <a:rPr lang="en-CA" b="1" dirty="0" smtClean="0"/>
              <a:t>100)</a:t>
            </a:r>
            <a:r>
              <a:rPr lang="en-CA" dirty="0" smtClean="0"/>
              <a:t> </a:t>
            </a:r>
            <a:r>
              <a:rPr lang="en-CA" dirty="0"/>
              <a:t>when submitting your </a:t>
            </a:r>
            <a:r>
              <a:rPr lang="en-CA" dirty="0" smtClean="0"/>
              <a:t>application</a:t>
            </a:r>
            <a:endParaRPr lang="en-CA" dirty="0"/>
          </a:p>
          <a:p>
            <a:r>
              <a:rPr lang="en-US" b="1" u="sng" dirty="0"/>
              <a:t>T</a:t>
            </a:r>
            <a:r>
              <a:rPr lang="en-US" b="1" u="sng" dirty="0" smtClean="0"/>
              <a:t>he </a:t>
            </a:r>
            <a:r>
              <a:rPr lang="en-US" b="1" u="sng" dirty="0"/>
              <a:t>Official </a:t>
            </a:r>
            <a:r>
              <a:rPr lang="en-US" b="1" u="sng" dirty="0" smtClean="0"/>
              <a:t>Deadline to apply is</a:t>
            </a:r>
            <a:r>
              <a:rPr lang="en-CA" b="1" u="sng" dirty="0" smtClean="0"/>
              <a:t> </a:t>
            </a:r>
            <a:r>
              <a:rPr lang="en-CA" b="1" u="sng" dirty="0"/>
              <a:t>before or by </a:t>
            </a:r>
            <a:r>
              <a:rPr lang="en-CA" b="1" u="sng" dirty="0" smtClean="0"/>
              <a:t>January 31</a:t>
            </a:r>
            <a:r>
              <a:rPr lang="en-CA" b="1" u="sng" baseline="30000" dirty="0" smtClean="0"/>
              <a:t>st</a:t>
            </a:r>
            <a:r>
              <a:rPr lang="en-CA" b="1" u="sng" dirty="0" smtClean="0"/>
              <a:t>, 2020</a:t>
            </a:r>
            <a:r>
              <a:rPr lang="en-CA" u="sng" dirty="0" smtClean="0"/>
              <a:t>.</a:t>
            </a:r>
            <a:r>
              <a:rPr lang="en-CA" dirty="0" smtClean="0"/>
              <a:t> </a:t>
            </a:r>
          </a:p>
          <a:p>
            <a:pPr marL="0" indent="0">
              <a:buNone/>
            </a:pPr>
            <a:r>
              <a:rPr lang="en-CA" b="1" dirty="0"/>
              <a:t> </a:t>
            </a:r>
            <a:r>
              <a:rPr lang="en-CA" b="1" dirty="0" smtClean="0"/>
              <a:t>    (!) Remember:</a:t>
            </a:r>
          </a:p>
          <a:p>
            <a:pPr lvl="1"/>
            <a:r>
              <a:rPr lang="en-CA" dirty="0" smtClean="0">
                <a:latin typeface="+mn-lt"/>
              </a:rPr>
              <a:t>it </a:t>
            </a:r>
            <a:r>
              <a:rPr lang="en-CA" dirty="0">
                <a:latin typeface="+mn-lt"/>
              </a:rPr>
              <a:t>can take </a:t>
            </a:r>
            <a:r>
              <a:rPr lang="en-CA" b="1" u="sng" dirty="0">
                <a:latin typeface="+mn-lt"/>
              </a:rPr>
              <a:t>six months </a:t>
            </a:r>
            <a:r>
              <a:rPr lang="en-CA" b="1" dirty="0" smtClean="0">
                <a:latin typeface="+mn-lt"/>
              </a:rPr>
              <a:t>to </a:t>
            </a:r>
            <a:r>
              <a:rPr lang="en-CA" b="1" dirty="0">
                <a:latin typeface="+mn-lt"/>
              </a:rPr>
              <a:t>obtain a study </a:t>
            </a:r>
            <a:r>
              <a:rPr lang="en-CA" b="1" dirty="0" smtClean="0">
                <a:latin typeface="+mn-lt"/>
              </a:rPr>
              <a:t>permit;</a:t>
            </a:r>
          </a:p>
          <a:p>
            <a:pPr lvl="1"/>
            <a:r>
              <a:rPr lang="en-US" dirty="0">
                <a:latin typeface="+mn-lt"/>
              </a:rPr>
              <a:t>there is </a:t>
            </a:r>
            <a:r>
              <a:rPr lang="en-US" b="1" u="sng" dirty="0">
                <a:latin typeface="+mn-lt"/>
              </a:rPr>
              <a:t>no deferral</a:t>
            </a:r>
            <a:r>
              <a:rPr lang="en-US" dirty="0">
                <a:latin typeface="+mn-lt"/>
              </a:rPr>
              <a:t> option </a:t>
            </a:r>
            <a:endParaRPr lang="en-CA" b="1" dirty="0" smtClean="0">
              <a:latin typeface="+mn-lt"/>
            </a:endParaRPr>
          </a:p>
          <a:p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61019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35" y="476672"/>
            <a:ext cx="7774632" cy="864096"/>
          </a:xfrm>
        </p:spPr>
        <p:txBody>
          <a:bodyPr/>
          <a:lstStyle/>
          <a:p>
            <a:r>
              <a:rPr lang="fr-CA" dirty="0" smtClean="0"/>
              <a:t>Application </a:t>
            </a:r>
            <a:r>
              <a:rPr lang="fr-CA" dirty="0" err="1" smtClean="0"/>
              <a:t>process</a:t>
            </a:r>
            <a:r>
              <a:rPr lang="fr-CA" dirty="0" smtClean="0"/>
              <a:t/>
            </a:r>
            <a:br>
              <a:rPr lang="fr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280920" cy="4464496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rgbClr val="002060"/>
                </a:solidFill>
              </a:rPr>
              <a:t>Language requirements</a:t>
            </a:r>
            <a:r>
              <a:rPr lang="en-CA" dirty="0" smtClean="0">
                <a:solidFill>
                  <a:srgbClr val="002060"/>
                </a:solidFill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CA" dirty="0" smtClean="0">
              <a:solidFill>
                <a:srgbClr val="002060"/>
              </a:solidFill>
            </a:endParaRPr>
          </a:p>
          <a:p>
            <a:pPr marL="914400" lvl="2" indent="0" algn="just">
              <a:buNone/>
            </a:pPr>
            <a:r>
              <a:rPr lang="en-CA" u="sng" dirty="0" smtClean="0"/>
              <a:t>Language </a:t>
            </a:r>
            <a:r>
              <a:rPr lang="en-CA" u="sng" dirty="0"/>
              <a:t>tests recognized by the University of Ottawa</a:t>
            </a:r>
            <a:r>
              <a:rPr lang="en-CA" u="sng" dirty="0" smtClean="0"/>
              <a:t>:</a:t>
            </a:r>
          </a:p>
          <a:p>
            <a:pPr marL="914400" lvl="2" indent="0" algn="just">
              <a:buNone/>
            </a:pPr>
            <a:endParaRPr lang="en-CA" dirty="0"/>
          </a:p>
          <a:p>
            <a:pPr lvl="2" algn="just"/>
            <a:r>
              <a:rPr lang="en-CA" dirty="0" smtClean="0"/>
              <a:t>TOEFL: Depending on the program</a:t>
            </a:r>
            <a:r>
              <a:rPr lang="en-CA" dirty="0"/>
              <a:t>: 550 (Paper-based) or 79-80 (</a:t>
            </a:r>
            <a:r>
              <a:rPr lang="en-CA" dirty="0" smtClean="0"/>
              <a:t>Internet-based); 570 (Paper-based) or 88-89 (Internet-based); </a:t>
            </a:r>
          </a:p>
          <a:p>
            <a:pPr marL="914400" lvl="2" indent="0" algn="just">
              <a:buNone/>
            </a:pPr>
            <a:r>
              <a:rPr lang="en-CA" dirty="0" smtClean="0"/>
              <a:t>or</a:t>
            </a:r>
          </a:p>
          <a:p>
            <a:pPr lvl="2" algn="just"/>
            <a:r>
              <a:rPr lang="en-CA" dirty="0" smtClean="0"/>
              <a:t>IELTS Academic: </a:t>
            </a:r>
            <a:r>
              <a:rPr lang="en-CA" dirty="0"/>
              <a:t>Overall </a:t>
            </a:r>
            <a:r>
              <a:rPr lang="en-CA" dirty="0" smtClean="0"/>
              <a:t>6.5 (for M.E.B.T. – 7.0); </a:t>
            </a:r>
          </a:p>
          <a:p>
            <a:pPr marL="914400" lvl="2" indent="0" algn="just">
              <a:buNone/>
            </a:pPr>
            <a:r>
              <a:rPr lang="en-CA" dirty="0" smtClean="0"/>
              <a:t>or</a:t>
            </a:r>
            <a:endParaRPr lang="en-CA" dirty="0"/>
          </a:p>
          <a:p>
            <a:pPr lvl="2" algn="just"/>
            <a:r>
              <a:rPr lang="en-CA" dirty="0"/>
              <a:t>An equivalent </a:t>
            </a:r>
            <a:r>
              <a:rPr lang="en-CA" dirty="0">
                <a:solidFill>
                  <a:schemeClr val="accent4"/>
                </a:solidFill>
              </a:rPr>
              <a:t>language </a:t>
            </a:r>
            <a:r>
              <a:rPr lang="en-CA" dirty="0" smtClean="0"/>
              <a:t>test.</a:t>
            </a:r>
          </a:p>
          <a:p>
            <a:pPr marL="914400" lvl="2" indent="0" algn="just">
              <a:buNone/>
            </a:pPr>
            <a:endParaRPr lang="en-CA" dirty="0"/>
          </a:p>
          <a:p>
            <a:pPr marL="914400" lvl="2" indent="0" algn="just">
              <a:buNone/>
            </a:pPr>
            <a:r>
              <a:rPr lang="en-CA" dirty="0" smtClean="0"/>
              <a:t>Note</a:t>
            </a:r>
            <a:r>
              <a:rPr lang="en-CA" dirty="0"/>
              <a:t>: Candidates are responsible for any fees associated with the language tests.</a:t>
            </a:r>
          </a:p>
          <a:p>
            <a:pPr marL="0" indent="0" algn="just">
              <a:buNone/>
            </a:pPr>
            <a:endParaRPr lang="fr-CA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fr-CA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n-CA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Language Assessment + Interviews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529008"/>
            <a:ext cx="7772400" cy="3753544"/>
          </a:xfrm>
        </p:spPr>
        <p:txBody>
          <a:bodyPr/>
          <a:lstStyle/>
          <a:p>
            <a:pPr algn="just"/>
            <a:r>
              <a:rPr lang="en-CA" dirty="0" smtClean="0"/>
              <a:t>Alternatively to IELTS/TOEFL, students may opt to complete a </a:t>
            </a:r>
            <a:r>
              <a:rPr lang="en-CA" dirty="0" err="1" smtClean="0"/>
              <a:t>CanTEST</a:t>
            </a:r>
            <a:r>
              <a:rPr lang="en-CA" dirty="0" smtClean="0"/>
              <a:t> language proficiency evaluation administered by the University of Ottawa in China</a:t>
            </a:r>
          </a:p>
          <a:p>
            <a:pPr algn="just"/>
            <a:r>
              <a:rPr lang="en-CA" dirty="0" smtClean="0"/>
              <a:t>Prior to applying to </a:t>
            </a:r>
            <a:r>
              <a:rPr lang="en-CA" dirty="0" err="1" smtClean="0"/>
              <a:t>uOttawa</a:t>
            </a:r>
            <a:r>
              <a:rPr lang="en-CA" dirty="0" smtClean="0"/>
              <a:t>, participating students will be interviewed by the </a:t>
            </a:r>
            <a:r>
              <a:rPr lang="en-CA" dirty="0" err="1" smtClean="0"/>
              <a:t>uOttawa</a:t>
            </a:r>
            <a:r>
              <a:rPr lang="en-CA" dirty="0" smtClean="0"/>
              <a:t> Faculty of Engineering liaison officer. Interviews will serve to assess academic progress, interest and language proficiency, etc.</a:t>
            </a:r>
          </a:p>
          <a:p>
            <a:pPr algn="just"/>
            <a:r>
              <a:rPr lang="en-CA" b="1" dirty="0" smtClean="0"/>
              <a:t>Preliminary dates for l</a:t>
            </a:r>
            <a:r>
              <a:rPr lang="en-CA" b="1" dirty="0" smtClean="0"/>
              <a:t>anguage </a:t>
            </a:r>
            <a:r>
              <a:rPr lang="en-CA" b="1" dirty="0" smtClean="0"/>
              <a:t>assessment trip and interviews </a:t>
            </a:r>
            <a:r>
              <a:rPr lang="en-CA" b="1" dirty="0" smtClean="0"/>
              <a:t>are between </a:t>
            </a:r>
            <a:r>
              <a:rPr lang="en-CA" b="1" u="sng" dirty="0" smtClean="0"/>
              <a:t>November </a:t>
            </a:r>
            <a:r>
              <a:rPr lang="en-CA" b="1" u="sng" dirty="0" smtClean="0"/>
              <a:t>25</a:t>
            </a:r>
            <a:r>
              <a:rPr lang="en-CA" b="1" u="sng" baseline="30000" dirty="0" smtClean="0"/>
              <a:t>th</a:t>
            </a:r>
            <a:r>
              <a:rPr lang="en-CA" b="1" u="sng" dirty="0" smtClean="0"/>
              <a:t> and December 10</a:t>
            </a:r>
            <a:r>
              <a:rPr lang="en-CA" b="1" u="sng" baseline="30000" dirty="0" smtClean="0"/>
              <a:t>th</a:t>
            </a:r>
            <a:r>
              <a:rPr lang="en-CA" b="1" u="sng" dirty="0" smtClean="0"/>
              <a:t>, </a:t>
            </a:r>
            <a:r>
              <a:rPr lang="en-CA" b="1" u="sng" dirty="0" smtClean="0"/>
              <a:t>2019 </a:t>
            </a:r>
          </a:p>
          <a:p>
            <a:pPr algn="just"/>
            <a:r>
              <a:rPr lang="en-US" dirty="0"/>
              <a:t>The completion of the English Intensive </a:t>
            </a:r>
            <a:r>
              <a:rPr lang="en-US" dirty="0" smtClean="0"/>
              <a:t>Program (EIP) </a:t>
            </a:r>
            <a:r>
              <a:rPr lang="en-CA" dirty="0"/>
              <a:t>at </a:t>
            </a:r>
            <a:r>
              <a:rPr lang="en-CA" dirty="0" err="1"/>
              <a:t>uOttawa</a:t>
            </a:r>
            <a:r>
              <a:rPr lang="en-CA" dirty="0"/>
              <a:t> prior to the start of the Fall semester</a:t>
            </a:r>
            <a:r>
              <a:rPr lang="en-US" dirty="0"/>
              <a:t> </a:t>
            </a:r>
            <a:r>
              <a:rPr lang="en-US" b="1" dirty="0"/>
              <a:t>is a program requirement </a:t>
            </a:r>
            <a:r>
              <a:rPr lang="en-US" dirty="0"/>
              <a:t>and </a:t>
            </a:r>
            <a:r>
              <a:rPr lang="en-US" b="1" dirty="0"/>
              <a:t>a language test cannot </a:t>
            </a:r>
            <a:r>
              <a:rPr lang="en-US" b="1" dirty="0" smtClean="0"/>
              <a:t>replace the EIP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36846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692696"/>
            <a:ext cx="7774632" cy="288032"/>
          </a:xfrm>
        </p:spPr>
        <p:txBody>
          <a:bodyPr/>
          <a:lstStyle/>
          <a:p>
            <a:r>
              <a:rPr lang="fr-CA" dirty="0" smtClean="0"/>
              <a:t>Application </a:t>
            </a:r>
            <a:r>
              <a:rPr lang="en-CA" dirty="0" smtClean="0"/>
              <a:t>process</a:t>
            </a:r>
            <a:r>
              <a:rPr lang="fr-CA" dirty="0" smtClean="0"/>
              <a:t/>
            </a:r>
            <a:br>
              <a:rPr lang="fr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0"/>
            <a:ext cx="9036496" cy="4968552"/>
          </a:xfrm>
        </p:spPr>
        <p:txBody>
          <a:bodyPr/>
          <a:lstStyle/>
          <a:p>
            <a:pPr marL="0" indent="0">
              <a:buNone/>
            </a:pPr>
            <a:r>
              <a:rPr lang="en-CA" sz="1600" b="1" dirty="0" smtClean="0">
                <a:solidFill>
                  <a:srgbClr val="002060"/>
                </a:solidFill>
              </a:rPr>
              <a:t>Documents Required for Admission (for specific program requirements, please consult </a:t>
            </a:r>
            <a:r>
              <a:rPr lang="en-US" sz="1600" b="1" dirty="0" smtClean="0">
                <a:solidFill>
                  <a:srgbClr val="002060"/>
                </a:solidFill>
                <a:hlinkClick r:id="rId2"/>
              </a:rPr>
              <a:t>https</a:t>
            </a:r>
            <a:r>
              <a:rPr lang="en-US" sz="1600" b="1" dirty="0">
                <a:solidFill>
                  <a:srgbClr val="002060"/>
                </a:solidFill>
                <a:hlinkClick r:id="rId2"/>
              </a:rPr>
              <a:t>://</a:t>
            </a:r>
            <a:r>
              <a:rPr lang="en-US" sz="1600" b="1" dirty="0" smtClean="0">
                <a:solidFill>
                  <a:srgbClr val="002060"/>
                </a:solidFill>
                <a:hlinkClick r:id="rId2"/>
              </a:rPr>
              <a:t>www.uottawa.ca/graduate-studies/programs-admission/apply/specific-requirements</a:t>
            </a:r>
            <a:r>
              <a:rPr lang="en-CA" sz="1600" b="1" dirty="0" smtClean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endParaRPr lang="en-CA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CA" sz="1600" dirty="0" smtClean="0"/>
              <a:t>A </a:t>
            </a:r>
            <a:r>
              <a:rPr lang="en-CA" sz="1600" b="1" i="1" dirty="0"/>
              <a:t>Resume</a:t>
            </a:r>
            <a:r>
              <a:rPr lang="en-CA" sz="1600" dirty="0"/>
              <a:t>;</a:t>
            </a:r>
          </a:p>
          <a:p>
            <a:r>
              <a:rPr lang="en-CA" sz="1600" dirty="0" smtClean="0"/>
              <a:t>A </a:t>
            </a:r>
            <a:r>
              <a:rPr lang="en-CA" sz="1600" b="1" i="1" dirty="0"/>
              <a:t>Letter of </a:t>
            </a:r>
            <a:r>
              <a:rPr lang="en-CA" sz="1600" b="1" i="1" dirty="0" smtClean="0"/>
              <a:t>Intent </a:t>
            </a:r>
            <a:r>
              <a:rPr lang="en-CA" sz="1600" i="1" dirty="0"/>
              <a:t>(Letter outlining your professional </a:t>
            </a:r>
            <a:r>
              <a:rPr lang="en-CA" sz="1600" i="1" dirty="0" smtClean="0"/>
              <a:t>goals and proposed research area) </a:t>
            </a:r>
            <a:r>
              <a:rPr lang="en-CA" sz="1600" dirty="0" smtClean="0"/>
              <a:t>(for M.C.S.)</a:t>
            </a:r>
            <a:endParaRPr lang="en-CA" sz="1600" dirty="0"/>
          </a:p>
          <a:p>
            <a:r>
              <a:rPr lang="en-CA" sz="1600" b="1" i="1" dirty="0"/>
              <a:t>Two</a:t>
            </a:r>
            <a:r>
              <a:rPr lang="en-CA" sz="1600" dirty="0"/>
              <a:t> confidential </a:t>
            </a:r>
            <a:r>
              <a:rPr lang="en-CA" sz="1600" b="1" i="1" dirty="0"/>
              <a:t>Letters of Recommendation </a:t>
            </a:r>
            <a:r>
              <a:rPr lang="en-CA" sz="1600" dirty="0"/>
              <a:t>from professors who have known the applicant and are familiar with their work;</a:t>
            </a:r>
          </a:p>
          <a:p>
            <a:pPr lvl="1"/>
            <a:r>
              <a:rPr lang="en-CA" sz="1600" dirty="0">
                <a:latin typeface="+mn-lt"/>
              </a:rPr>
              <a:t>You are strongly encouraged to contact your referee(s) prior to submitting your application in order to confirm their email address and their availability to complete your letter of recommendation;</a:t>
            </a:r>
          </a:p>
          <a:p>
            <a:r>
              <a:rPr lang="en-CA" sz="1600" b="1" i="1" dirty="0"/>
              <a:t>Transcripts</a:t>
            </a:r>
            <a:r>
              <a:rPr lang="en-CA" sz="1600" dirty="0"/>
              <a:t> from </a:t>
            </a:r>
            <a:r>
              <a:rPr lang="en-CA" sz="1600" i="1" dirty="0"/>
              <a:t>all universities</a:t>
            </a:r>
            <a:r>
              <a:rPr lang="en-CA" sz="1600" dirty="0"/>
              <a:t> attended:</a:t>
            </a:r>
          </a:p>
          <a:p>
            <a:pPr lvl="1"/>
            <a:r>
              <a:rPr lang="en-CA" sz="1600" dirty="0">
                <a:latin typeface="+mn-lt"/>
              </a:rPr>
              <a:t>You must submit official transcripts from all the universities you have attended </a:t>
            </a:r>
            <a:r>
              <a:rPr lang="en-CA" sz="1600" i="1" dirty="0">
                <a:latin typeface="+mn-lt"/>
              </a:rPr>
              <a:t>(w/ grading scales)</a:t>
            </a:r>
            <a:r>
              <a:rPr lang="en-CA" sz="1600" dirty="0">
                <a:latin typeface="+mn-lt"/>
              </a:rPr>
              <a:t>;</a:t>
            </a:r>
          </a:p>
          <a:p>
            <a:pPr lvl="1"/>
            <a:r>
              <a:rPr lang="en-CA" sz="1600" dirty="0">
                <a:latin typeface="+mn-lt"/>
              </a:rPr>
              <a:t>This applies to all courses and programs at any university you attended, including regular programs (completed or not), exchanges, letters of permission, online or correspondence courses, courses taken as a special student or visiting student, etc.;</a:t>
            </a:r>
          </a:p>
          <a:p>
            <a:pPr lvl="1"/>
            <a:r>
              <a:rPr lang="en-CA" sz="1600" dirty="0">
                <a:latin typeface="+mn-lt"/>
              </a:rPr>
              <a:t>If the transcript and degree certificate are not in English or French, a certified translation (signed and stamped/sealed) must be </a:t>
            </a:r>
            <a:r>
              <a:rPr lang="en-CA" sz="1600" dirty="0" smtClean="0">
                <a:latin typeface="+mn-lt"/>
              </a:rPr>
              <a:t>submitted</a:t>
            </a:r>
            <a:endParaRPr lang="en-CA" altLang="en-US" sz="1600" dirty="0">
              <a:latin typeface="+mn-lt"/>
            </a:endParaRPr>
          </a:p>
          <a:p>
            <a:pPr marL="0" indent="0">
              <a:buNone/>
            </a:pPr>
            <a:endParaRPr lang="en-CA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3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u="sng" dirty="0"/>
              <a:t>Additional Notes:</a:t>
            </a:r>
            <a:br>
              <a:rPr lang="en-CA" i="1" u="sng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624" y="1268760"/>
            <a:ext cx="8496944" cy="4464496"/>
          </a:xfrm>
        </p:spPr>
        <p:txBody>
          <a:bodyPr/>
          <a:lstStyle/>
          <a:p>
            <a:pPr algn="just"/>
            <a:r>
              <a:rPr lang="en-CA" dirty="0" smtClean="0"/>
              <a:t>Documents </a:t>
            </a:r>
            <a:r>
              <a:rPr lang="en-CA" dirty="0"/>
              <a:t>that are not required for admission will not be consulted, conserved or returned to the </a:t>
            </a:r>
            <a:r>
              <a:rPr lang="en-CA" dirty="0" smtClean="0"/>
              <a:t>student </a:t>
            </a:r>
            <a:endParaRPr lang="en-CA" dirty="0"/>
          </a:p>
          <a:p>
            <a:pPr algn="just"/>
            <a:endParaRPr lang="en-CA" dirty="0"/>
          </a:p>
          <a:p>
            <a:pPr algn="just"/>
            <a:r>
              <a:rPr lang="en-CA" dirty="0"/>
              <a:t>Some programs may require additional </a:t>
            </a:r>
            <a:r>
              <a:rPr lang="en-CA" dirty="0" smtClean="0"/>
              <a:t>documents</a:t>
            </a:r>
          </a:p>
          <a:p>
            <a:pPr algn="just"/>
            <a:endParaRPr lang="en-CA" dirty="0"/>
          </a:p>
          <a:p>
            <a:pPr algn="just"/>
            <a:r>
              <a:rPr lang="en-CA" dirty="0" smtClean="0"/>
              <a:t>All </a:t>
            </a:r>
            <a:r>
              <a:rPr lang="en-CA" dirty="0"/>
              <a:t>required documents are to be submitted </a:t>
            </a:r>
            <a:r>
              <a:rPr lang="en-CA" dirty="0" smtClean="0"/>
              <a:t>electronically. </a:t>
            </a:r>
            <a:r>
              <a:rPr lang="en-CA" dirty="0"/>
              <a:t>Once you have submitted your application and it has been transferred to </a:t>
            </a:r>
            <a:r>
              <a:rPr lang="en-CA" dirty="0" err="1"/>
              <a:t>uOttawa’s</a:t>
            </a:r>
            <a:r>
              <a:rPr lang="en-CA" dirty="0"/>
              <a:t> servers, you will receive an email with instructions on how to access </a:t>
            </a:r>
            <a:r>
              <a:rPr lang="en-CA" dirty="0" err="1"/>
              <a:t>uoZone</a:t>
            </a:r>
            <a:r>
              <a:rPr lang="en-CA" dirty="0"/>
              <a:t>. Once you have logged in, you must go in the "Applications" section to have access to the </a:t>
            </a:r>
            <a:r>
              <a:rPr lang="en-CA" b="1" dirty="0" err="1"/>
              <a:t>uoDoc</a:t>
            </a:r>
            <a:r>
              <a:rPr lang="en-CA" b="1" dirty="0"/>
              <a:t>: Upload Admissions Documents</a:t>
            </a:r>
            <a:r>
              <a:rPr lang="en-CA" dirty="0"/>
              <a:t> application where you will be able to upload your </a:t>
            </a:r>
            <a:r>
              <a:rPr lang="en-CA" dirty="0" smtClean="0"/>
              <a:t>documents</a:t>
            </a:r>
          </a:p>
          <a:p>
            <a:pPr algn="just"/>
            <a:endParaRPr lang="en-CA" dirty="0"/>
          </a:p>
          <a:p>
            <a:pPr algn="just"/>
            <a:r>
              <a:rPr lang="en-CA" dirty="0" smtClean="0"/>
              <a:t>Documents will </a:t>
            </a:r>
            <a:r>
              <a:rPr lang="en-CA" b="1" dirty="0" smtClean="0"/>
              <a:t>NOT</a:t>
            </a:r>
            <a:r>
              <a:rPr lang="en-CA" dirty="0" smtClean="0"/>
              <a:t> be accepted by e-mail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6650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For more </a:t>
            </a:r>
            <a:r>
              <a:rPr lang="en-CA" dirty="0" smtClean="0"/>
              <a:t>information on </a:t>
            </a:r>
            <a:r>
              <a:rPr lang="en-CA" u="sng" dirty="0" smtClean="0"/>
              <a:t>Admission </a:t>
            </a:r>
            <a:r>
              <a:rPr lang="en-CA" u="sng" dirty="0"/>
              <a:t>and Academic Related questions</a:t>
            </a:r>
            <a:r>
              <a:rPr lang="en-CA" dirty="0" smtClean="0"/>
              <a:t>: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393528" y="1340768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CA" sz="1800" b="1" u="sng" dirty="0" smtClean="0">
              <a:latin typeface="+mn-lt"/>
            </a:endParaRPr>
          </a:p>
          <a:p>
            <a:pPr marL="0" indent="0">
              <a:buNone/>
            </a:pPr>
            <a:r>
              <a:rPr lang="en-CA" sz="1800" b="1" dirty="0" smtClean="0">
                <a:latin typeface="+mn-lt"/>
              </a:rPr>
              <a:t>Graduate </a:t>
            </a:r>
            <a:r>
              <a:rPr lang="en-CA" sz="1800" b="1" dirty="0">
                <a:latin typeface="+mn-lt"/>
              </a:rPr>
              <a:t>Studies Office of the Faculty of </a:t>
            </a:r>
            <a:r>
              <a:rPr lang="en-CA" sz="1800" b="1" dirty="0" smtClean="0">
                <a:latin typeface="+mn-lt"/>
              </a:rPr>
              <a:t>Engineering</a:t>
            </a:r>
          </a:p>
          <a:p>
            <a:pPr marL="0" indent="0">
              <a:buNone/>
            </a:pPr>
            <a:endParaRPr lang="fr-CA" sz="1800" dirty="0">
              <a:latin typeface="+mn-lt"/>
            </a:endParaRPr>
          </a:p>
          <a:p>
            <a:r>
              <a:rPr lang="en-CA" sz="1800" b="1" dirty="0" smtClean="0">
                <a:latin typeface="+mn-lt"/>
              </a:rPr>
              <a:t>e-mail</a:t>
            </a:r>
            <a:r>
              <a:rPr lang="en-CA" sz="1800" b="1" dirty="0">
                <a:latin typeface="+mn-lt"/>
              </a:rPr>
              <a:t>:</a:t>
            </a:r>
            <a:r>
              <a:rPr lang="en-CA" sz="1800" dirty="0">
                <a:latin typeface="+mn-lt"/>
              </a:rPr>
              <a:t> </a:t>
            </a:r>
            <a:r>
              <a:rPr lang="en-CA" sz="1800" dirty="0" smtClean="0">
                <a:latin typeface="+mn-lt"/>
                <a:hlinkClick r:id="rId2"/>
              </a:rPr>
              <a:t>engineering.grad@uottawa.ca</a:t>
            </a:r>
            <a:endParaRPr lang="en-CA" sz="1800" dirty="0" smtClean="0">
              <a:latin typeface="+mn-lt"/>
            </a:endParaRPr>
          </a:p>
          <a:p>
            <a:endParaRPr lang="en-CA" sz="1800" b="1" dirty="0" smtClean="0">
              <a:latin typeface="+mn-lt"/>
            </a:endParaRPr>
          </a:p>
          <a:p>
            <a:pPr marL="0" indent="0">
              <a:buNone/>
            </a:pPr>
            <a:r>
              <a:rPr lang="en-CA" sz="1800" b="1" dirty="0" smtClean="0">
                <a:latin typeface="+mn-lt"/>
              </a:rPr>
              <a:t>Remember </a:t>
            </a:r>
            <a:r>
              <a:rPr lang="en-CA" sz="1800" b="1" dirty="0">
                <a:latin typeface="+mn-lt"/>
              </a:rPr>
              <a:t>to</a:t>
            </a:r>
            <a:r>
              <a:rPr lang="en-CA" sz="1800" b="1" u="sng" dirty="0">
                <a:latin typeface="+mn-lt"/>
              </a:rPr>
              <a:t> include</a:t>
            </a:r>
            <a:r>
              <a:rPr lang="en-CA" sz="1800" b="1" dirty="0">
                <a:latin typeface="+mn-lt"/>
              </a:rPr>
              <a:t> in your </a:t>
            </a:r>
            <a:r>
              <a:rPr lang="en-CA" sz="1800" b="1" dirty="0" smtClean="0">
                <a:latin typeface="+mn-lt"/>
              </a:rPr>
              <a:t>email:</a:t>
            </a:r>
          </a:p>
          <a:p>
            <a:pPr marL="0" indent="0">
              <a:buNone/>
            </a:pPr>
            <a:endParaRPr lang="en-CA" sz="1800" b="1" dirty="0">
              <a:latin typeface="+mn-lt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CA" sz="1800" b="1" dirty="0">
                <a:latin typeface="+mn-lt"/>
              </a:rPr>
              <a:t>to </a:t>
            </a:r>
            <a:r>
              <a:rPr lang="en-CA" sz="1800" b="1" dirty="0" smtClean="0">
                <a:latin typeface="+mn-lt"/>
              </a:rPr>
              <a:t>the att. </a:t>
            </a:r>
            <a:r>
              <a:rPr lang="en-CA" sz="1800" b="1" dirty="0">
                <a:latin typeface="+mn-lt"/>
              </a:rPr>
              <a:t>o</a:t>
            </a:r>
            <a:r>
              <a:rPr lang="en-CA" sz="1800" b="1" dirty="0" smtClean="0">
                <a:latin typeface="+mn-lt"/>
              </a:rPr>
              <a:t>f Chase </a:t>
            </a:r>
            <a:r>
              <a:rPr lang="en-CA" sz="1800" b="1" dirty="0">
                <a:latin typeface="+mn-lt"/>
              </a:rPr>
              <a:t>Van Dusen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CA" sz="1800" dirty="0" smtClean="0">
                <a:latin typeface="+mn-lt"/>
              </a:rPr>
              <a:t>Your </a:t>
            </a:r>
            <a:r>
              <a:rPr lang="en-CA" sz="1800" dirty="0">
                <a:latin typeface="+mn-lt"/>
              </a:rPr>
              <a:t>full </a:t>
            </a:r>
            <a:r>
              <a:rPr lang="en-CA" sz="1800" dirty="0" smtClean="0">
                <a:latin typeface="+mn-lt"/>
              </a:rPr>
              <a:t>name</a:t>
            </a:r>
            <a:endParaRPr lang="en-CA" sz="1800" dirty="0">
              <a:latin typeface="+mn-lt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CA" sz="1800" dirty="0">
                <a:latin typeface="+mn-lt"/>
              </a:rPr>
              <a:t>3+2 </a:t>
            </a:r>
            <a:r>
              <a:rPr lang="en-CA" sz="1800" dirty="0" smtClean="0">
                <a:latin typeface="+mn-lt"/>
              </a:rPr>
              <a:t>program</a:t>
            </a:r>
            <a:endParaRPr lang="en-CA" sz="1800" dirty="0">
              <a:latin typeface="+mn-lt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CA" sz="1800" dirty="0">
                <a:latin typeface="+mn-lt"/>
              </a:rPr>
              <a:t>Application or student number  </a:t>
            </a:r>
          </a:p>
          <a:p>
            <a:pPr marL="0" indent="0">
              <a:buNone/>
            </a:pPr>
            <a:endParaRPr lang="en-CA" sz="1800" dirty="0" smtClean="0">
              <a:latin typeface="+mn-lt"/>
            </a:endParaRPr>
          </a:p>
          <a:p>
            <a:pPr marL="0" indent="0">
              <a:buNone/>
            </a:pPr>
            <a:r>
              <a:rPr lang="en-CA" sz="1800" b="1" dirty="0" smtClean="0">
                <a:latin typeface="+mn-lt"/>
              </a:rPr>
              <a:t>Web-page</a:t>
            </a:r>
            <a:r>
              <a:rPr lang="en-CA" sz="1800" b="1" dirty="0" smtClean="0"/>
              <a:t>:</a:t>
            </a:r>
            <a:r>
              <a:rPr lang="en-CA" sz="1800" dirty="0" smtClean="0"/>
              <a:t> </a:t>
            </a:r>
            <a:r>
              <a:rPr lang="en-CA" sz="1800" dirty="0">
                <a:latin typeface="+mn-lt"/>
                <a:hlinkClick r:id="rId3"/>
              </a:rPr>
              <a:t>https://</a:t>
            </a:r>
            <a:r>
              <a:rPr lang="en-CA" sz="1800" dirty="0" smtClean="0">
                <a:latin typeface="+mn-lt"/>
                <a:hlinkClick r:id="rId3"/>
              </a:rPr>
              <a:t>engineering.uottawa.ca/graduate-programs</a:t>
            </a:r>
            <a:r>
              <a:rPr lang="en-CA" sz="1800" dirty="0" smtClean="0">
                <a:latin typeface="+mn-lt"/>
              </a:rPr>
              <a:t>  </a:t>
            </a:r>
          </a:p>
          <a:p>
            <a:pPr marL="0" indent="0">
              <a:buNone/>
            </a:pPr>
            <a:endParaRPr lang="en-CA" sz="1800" dirty="0" smtClean="0">
              <a:latin typeface="+mn-lt"/>
            </a:endParaRPr>
          </a:p>
          <a:p>
            <a:pPr marL="0" indent="0">
              <a:buNone/>
            </a:pPr>
            <a:r>
              <a:rPr lang="en-CA" sz="1800" b="1" dirty="0" smtClean="0">
                <a:latin typeface="+mn-lt"/>
              </a:rPr>
              <a:t>Address</a:t>
            </a:r>
            <a:r>
              <a:rPr lang="en-CA" sz="1800" b="1" dirty="0">
                <a:latin typeface="+mn-lt"/>
              </a:rPr>
              <a:t>:</a:t>
            </a:r>
            <a:r>
              <a:rPr lang="en-CA" sz="1800" dirty="0">
                <a:latin typeface="+mn-lt"/>
              </a:rPr>
              <a:t> 800 King Edward, SITE Building, room 1024, Ottawa, Ontario, Canada  K1N 6N5</a:t>
            </a:r>
          </a:p>
        </p:txBody>
      </p:sp>
    </p:spTree>
    <p:extLst>
      <p:ext uri="{BB962C8B-B14F-4D97-AF65-F5344CB8AC3E}">
        <p14:creationId xmlns:p14="http://schemas.microsoft.com/office/powerpoint/2010/main" val="310292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For more information on </a:t>
            </a:r>
            <a:r>
              <a:rPr lang="en-CA" u="sng" dirty="0" smtClean="0"/>
              <a:t>Other questions</a:t>
            </a:r>
            <a:r>
              <a:rPr lang="en-CA" dirty="0" smtClean="0"/>
              <a:t>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437396"/>
            <a:ext cx="8352928" cy="2376264"/>
          </a:xfrm>
        </p:spPr>
        <p:txBody>
          <a:bodyPr/>
          <a:lstStyle/>
          <a:p>
            <a:pPr marL="0" indent="0">
              <a:buNone/>
            </a:pPr>
            <a:r>
              <a:rPr lang="en-CA" sz="1800" b="1" dirty="0" smtClean="0"/>
              <a:t>International </a:t>
            </a:r>
            <a:r>
              <a:rPr lang="en-CA" sz="1800" b="1" dirty="0"/>
              <a:t>Affairs Office of the </a:t>
            </a:r>
            <a:r>
              <a:rPr lang="en-CA" sz="1800" b="1" dirty="0" smtClean="0"/>
              <a:t>Faculty of Engineering</a:t>
            </a:r>
            <a:endParaRPr lang="en-CA" sz="1800" dirty="0" smtClean="0"/>
          </a:p>
          <a:p>
            <a:pPr marL="0" indent="0">
              <a:buNone/>
            </a:pPr>
            <a:endParaRPr lang="en-CA" sz="1800" b="1" dirty="0" smtClean="0"/>
          </a:p>
          <a:p>
            <a:pPr marL="0" indent="0">
              <a:buNone/>
            </a:pPr>
            <a:r>
              <a:rPr lang="en-CA" sz="1800" b="1" dirty="0" smtClean="0"/>
              <a:t>Tel</a:t>
            </a:r>
            <a:r>
              <a:rPr lang="en-CA" sz="1800" dirty="0"/>
              <a:t>: 613-562-5800 ext. </a:t>
            </a:r>
            <a:r>
              <a:rPr lang="en-CA" sz="1800" dirty="0" smtClean="0"/>
              <a:t>6508</a:t>
            </a:r>
          </a:p>
          <a:p>
            <a:pPr marL="0" indent="0">
              <a:buNone/>
            </a:pPr>
            <a:endParaRPr lang="en-CA" sz="1800" b="1" dirty="0" smtClean="0"/>
          </a:p>
          <a:p>
            <a:pPr marL="0" indent="0">
              <a:buNone/>
            </a:pPr>
            <a:r>
              <a:rPr lang="en-CA" sz="1800" b="1" dirty="0" smtClean="0"/>
              <a:t>e-mail</a:t>
            </a:r>
            <a:r>
              <a:rPr lang="en-CA" sz="1800" dirty="0" smtClean="0"/>
              <a:t>: </a:t>
            </a:r>
            <a:r>
              <a:rPr lang="en-CA" sz="1800" dirty="0" smtClean="0">
                <a:hlinkClick r:id="rId2"/>
              </a:rPr>
              <a:t>engineering.international@uOttawa.ca</a:t>
            </a:r>
            <a:endParaRPr lang="en-CA" sz="1800" dirty="0" smtClean="0"/>
          </a:p>
          <a:p>
            <a:pPr marL="0" indent="0">
              <a:buNone/>
            </a:pPr>
            <a:endParaRPr lang="pt-BR" sz="1800" b="1" dirty="0" smtClean="0"/>
          </a:p>
          <a:p>
            <a:pPr marL="0" indent="0">
              <a:buNone/>
            </a:pPr>
            <a:r>
              <a:rPr lang="pt-BR" sz="1800" b="1" dirty="0" smtClean="0"/>
              <a:t>Address</a:t>
            </a:r>
            <a:r>
              <a:rPr lang="pt-BR" sz="1800" dirty="0" smtClean="0"/>
              <a:t>: room A332, 161 </a:t>
            </a:r>
            <a:r>
              <a:rPr lang="pt-BR" sz="1800" dirty="0"/>
              <a:t>Louis </a:t>
            </a:r>
            <a:r>
              <a:rPr lang="pt-BR" sz="1800" dirty="0" smtClean="0"/>
              <a:t>Pasteur, Ottawa, ON, Canada, K1N </a:t>
            </a:r>
            <a:r>
              <a:rPr lang="pt-BR" sz="1800" dirty="0"/>
              <a:t>6N5</a:t>
            </a:r>
            <a:endParaRPr lang="en-CA" sz="1800" dirty="0"/>
          </a:p>
          <a:p>
            <a:pPr marL="0" indent="0">
              <a:buNone/>
            </a:pPr>
            <a:endParaRPr lang="en-CA" sz="24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784" y="4167664"/>
            <a:ext cx="196112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36729" y="4293096"/>
            <a:ext cx="17090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en-CA" altLang="en-US" sz="1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 us in WeChat!</a:t>
            </a:r>
          </a:p>
          <a:p>
            <a:pPr lvl="0" algn="ctr" eaLnBrk="0" hangingPunct="0"/>
            <a:endParaRPr lang="en-CA" altLang="en-US" sz="18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 eaLnBrk="0" hangingPunct="0"/>
            <a:r>
              <a:rPr lang="en-CA" altLang="en-US" sz="1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WeChat </a:t>
            </a:r>
            <a:r>
              <a:rPr lang="en-CA" altLang="en-US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ID: </a:t>
            </a:r>
            <a:r>
              <a:rPr lang="en-CA" altLang="en-US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UOEngInt</a:t>
            </a:r>
            <a:endParaRPr lang="en-CA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" r="2945"/>
          <a:stretch/>
        </p:blipFill>
        <p:spPr>
          <a:xfrm>
            <a:off x="0" y="116632"/>
            <a:ext cx="9144000" cy="657875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14941" y="-1866"/>
            <a:ext cx="9173882" cy="6867337"/>
            <a:chOff x="-14941" y="-1866"/>
            <a:chExt cx="9173882" cy="686733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4941" y="6652164"/>
              <a:ext cx="9166412" cy="21330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 bwMode="auto">
            <a:xfrm>
              <a:off x="-6643" y="5768214"/>
              <a:ext cx="9165584" cy="886711"/>
            </a:xfrm>
            <a:prstGeom prst="rect">
              <a:avLst/>
            </a:prstGeom>
            <a:solidFill>
              <a:schemeClr val="tx1">
                <a:alpha val="7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110" charset="0"/>
                </a:rPr>
                <a:t> 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endParaRPr>
            </a:p>
          </p:txBody>
        </p:sp>
        <p:pic>
          <p:nvPicPr>
            <p:cNvPr id="16" name="Picture 15" descr="uOttawa_HOR_WHIT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3600" y="5949280"/>
              <a:ext cx="1693389" cy="452922"/>
            </a:xfrm>
            <a:prstGeom prst="rect">
              <a:avLst/>
            </a:prstGeom>
          </p:spPr>
        </p:pic>
        <p:pic>
          <p:nvPicPr>
            <p:cNvPr id="14" name="Picture 13" descr="top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1866"/>
              <a:ext cx="9144002" cy="384305"/>
            </a:xfrm>
            <a:prstGeom prst="rect">
              <a:avLst/>
            </a:prstGeom>
          </p:spPr>
        </p:pic>
      </p:grpSp>
      <p:sp>
        <p:nvSpPr>
          <p:cNvPr id="17" name="Footer Placeholder 6"/>
          <p:cNvSpPr txBox="1">
            <a:spLocks noChangeArrowheads="1"/>
          </p:cNvSpPr>
          <p:nvPr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dirty="0" err="1" smtClean="0">
                <a:solidFill>
                  <a:schemeClr val="bg1"/>
                </a:solidFill>
                <a:latin typeface="Arial"/>
                <a:cs typeface="Arial"/>
              </a:rPr>
              <a:t>uOttawa.ca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763688" y="2852936"/>
            <a:ext cx="7380312" cy="1224136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763688" y="4149080"/>
            <a:ext cx="7380312" cy="3213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88352" y="2852936"/>
            <a:ext cx="78511" cy="1224136"/>
          </a:xfrm>
          <a:prstGeom prst="rect">
            <a:avLst/>
          </a:prstGeom>
          <a:solidFill>
            <a:srgbClr val="8F001A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A69C95"/>
              </a:solidFill>
              <a:effectLst/>
              <a:latin typeface="Times" pitchFamily="-110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688353" y="4149080"/>
            <a:ext cx="78510" cy="321320"/>
          </a:xfrm>
          <a:prstGeom prst="rect">
            <a:avLst/>
          </a:prstGeom>
          <a:solidFill>
            <a:srgbClr val="8F001A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A69C95"/>
                </a:solidFill>
                <a:effectLst/>
                <a:latin typeface="Times" pitchFamily="-110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A69C95"/>
              </a:solidFill>
              <a:effectLst/>
              <a:latin typeface="Times" pitchFamily="-110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1872208" y="2852936"/>
            <a:ext cx="734712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0000"/>
                </a:solidFill>
                <a:latin typeface="Verdana"/>
                <a:ea typeface="ＭＳ Ｐゴシック" charset="0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Verdana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Verdana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Verdana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Verdana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Arial Black" pitchFamily="-11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Arial Black" pitchFamily="-11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Arial Black" pitchFamily="-11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Arial Black" pitchFamily="-110" charset="0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Thank you!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We look forward to seeing you on campus soon!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785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The </a:t>
            </a:r>
            <a:r>
              <a:rPr lang="en-CA" dirty="0" smtClean="0"/>
              <a:t>University</a:t>
            </a:r>
            <a:r>
              <a:rPr lang="fr-CA" dirty="0" smtClean="0"/>
              <a:t> of Ottawa in </a:t>
            </a:r>
            <a:r>
              <a:rPr lang="fr-CA" dirty="0" err="1" smtClean="0"/>
              <a:t>Rankings</a:t>
            </a:r>
            <a:endParaRPr lang="fr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866" y="1764525"/>
            <a:ext cx="2791098" cy="27910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56" y="1764525"/>
            <a:ext cx="2791098" cy="27910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9556" y="4763356"/>
            <a:ext cx="876776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0742"/>
            <a:r>
              <a:rPr lang="en-US" sz="2600" b="1" dirty="0">
                <a:solidFill>
                  <a:srgbClr val="8F001A"/>
                </a:solidFill>
                <a:latin typeface="Arial Black"/>
              </a:rPr>
              <a:t>#1 Ranking in </a:t>
            </a:r>
            <a:r>
              <a:rPr lang="en-US" sz="2600" b="1" dirty="0" smtClean="0">
                <a:solidFill>
                  <a:srgbClr val="8F001A"/>
                </a:solidFill>
                <a:latin typeface="Arial Black"/>
              </a:rPr>
              <a:t>2017 </a:t>
            </a:r>
            <a:r>
              <a:rPr lang="en-US" sz="2600" b="1" dirty="0">
                <a:solidFill>
                  <a:srgbClr val="8F001A"/>
                </a:solidFill>
                <a:latin typeface="Arial Black"/>
              </a:rPr>
              <a:t>QS Top Universities “Top 10 Student Cities – According to Students”</a:t>
            </a:r>
            <a:endParaRPr lang="en-CA" sz="2600" b="1" dirty="0">
              <a:solidFill>
                <a:srgbClr val="8F001A"/>
              </a:solidFill>
              <a:latin typeface="Arial Black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36" y="1764525"/>
            <a:ext cx="2772255" cy="2797253"/>
          </a:xfrm>
        </p:spPr>
      </p:pic>
    </p:spTree>
    <p:extLst>
      <p:ext uri="{BB962C8B-B14F-4D97-AF65-F5344CB8AC3E}">
        <p14:creationId xmlns:p14="http://schemas.microsoft.com/office/powerpoint/2010/main" val="117190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186" y="404664"/>
            <a:ext cx="7774632" cy="864096"/>
          </a:xfrm>
        </p:spPr>
        <p:txBody>
          <a:bodyPr/>
          <a:lstStyle/>
          <a:p>
            <a:r>
              <a:rPr lang="en-CA" dirty="0"/>
              <a:t>Did You Know?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186" y="1196752"/>
            <a:ext cx="8640960" cy="3168352"/>
          </a:xfrm>
        </p:spPr>
        <p:txBody>
          <a:bodyPr/>
          <a:lstStyle/>
          <a:p>
            <a:r>
              <a:rPr lang="en-CA" dirty="0"/>
              <a:t>Ottawa-Gatineau </a:t>
            </a:r>
            <a:r>
              <a:rPr lang="en-CA" dirty="0" smtClean="0"/>
              <a:t>is </a:t>
            </a:r>
            <a:r>
              <a:rPr lang="en-CA" dirty="0"/>
              <a:t>the 5</a:t>
            </a:r>
            <a:r>
              <a:rPr lang="en-CA" baseline="30000" dirty="0"/>
              <a:t>th</a:t>
            </a:r>
            <a:r>
              <a:rPr lang="en-CA" dirty="0"/>
              <a:t> largest metropolitan area in </a:t>
            </a:r>
            <a:r>
              <a:rPr lang="en-CA" dirty="0" smtClean="0"/>
              <a:t>Canada</a:t>
            </a:r>
          </a:p>
          <a:p>
            <a:r>
              <a:rPr lang="en-CA" dirty="0" smtClean="0"/>
              <a:t>Ottawa </a:t>
            </a:r>
            <a:r>
              <a:rPr lang="en-CA" dirty="0"/>
              <a:t>was deemed Canada’s Best Place to Live in 2017, as measured by quality of life indexes.  This honour was also bestowed in </a:t>
            </a:r>
            <a:r>
              <a:rPr lang="en-CA" dirty="0" smtClean="0"/>
              <a:t>2016</a:t>
            </a:r>
          </a:p>
          <a:p>
            <a:r>
              <a:rPr lang="en-CA" dirty="0" smtClean="0"/>
              <a:t>Ottawa </a:t>
            </a:r>
            <a:r>
              <a:rPr lang="en-CA" dirty="0"/>
              <a:t>is one of Canada’s most respected tech hubs with 1750 knowledge-based companies and nearly 72,000 </a:t>
            </a:r>
            <a:r>
              <a:rPr lang="en-CA" dirty="0" smtClean="0"/>
              <a:t>jobs</a:t>
            </a:r>
          </a:p>
          <a:p>
            <a:endParaRPr lang="en-CA" dirty="0"/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3146" y="2949302"/>
            <a:ext cx="6950672" cy="283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356468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418782" y="934789"/>
            <a:ext cx="8431311" cy="379910"/>
          </a:xfrm>
          <a:prstGeom prst="rect">
            <a:avLst/>
          </a:prstGeom>
        </p:spPr>
        <p:txBody>
          <a:bodyPr vert="horz" wrap="square" lIns="0" tIns="17182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30">
              <a:spcBef>
                <a:spcPts val="135"/>
              </a:spcBef>
            </a:pPr>
            <a:r>
              <a:rPr sz="2356" spc="20" dirty="0"/>
              <a:t>International students </a:t>
            </a:r>
            <a:r>
              <a:rPr sz="2356" spc="25" dirty="0"/>
              <a:t>on campus from</a:t>
            </a:r>
            <a:r>
              <a:rPr sz="2356" spc="-140" dirty="0"/>
              <a:t> </a:t>
            </a:r>
            <a:r>
              <a:rPr sz="2356" spc="20" dirty="0">
                <a:solidFill>
                  <a:srgbClr val="FF0000"/>
                </a:solidFill>
              </a:rPr>
              <a:t>China</a:t>
            </a:r>
            <a:endParaRPr sz="2356" dirty="0"/>
          </a:p>
        </p:txBody>
      </p:sp>
      <p:graphicFrame>
        <p:nvGraphicFramePr>
          <p:cNvPr id="5" name="object 3"/>
          <p:cNvGraphicFramePr>
            <a:graphicFrameLocks noGrp="1"/>
          </p:cNvGraphicFramePr>
          <p:nvPr>
            <p:extLst/>
          </p:nvPr>
        </p:nvGraphicFramePr>
        <p:xfrm>
          <a:off x="1031861" y="1556793"/>
          <a:ext cx="3114537" cy="42541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1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0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F001A"/>
                    </a:solidFill>
                  </a:tcPr>
                </a:tc>
                <a:tc>
                  <a:txBody>
                    <a:bodyPr/>
                    <a:lstStyle/>
                    <a:p>
                      <a:pPr marL="34163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Faculty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6936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F001A"/>
                    </a:solidFill>
                  </a:tcPr>
                </a:tc>
                <a:tc>
                  <a:txBody>
                    <a:bodyPr/>
                    <a:lstStyle/>
                    <a:p>
                      <a:pPr marL="32258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Total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6936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F00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319">
                <a:tc rowSpan="10"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864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Graduate</a:t>
                      </a:r>
                      <a:r>
                        <a:rPr sz="2400" b="1" spc="-30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students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237376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B5B4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ARTS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836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300" dirty="0">
                          <a:latin typeface="Verdana"/>
                          <a:cs typeface="Verdana"/>
                        </a:rPr>
                        <a:t>16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1654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65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36854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B5B4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900" spc="-5" dirty="0">
                          <a:latin typeface="Verdana"/>
                          <a:cs typeface="Verdana"/>
                        </a:rPr>
                        <a:t>LAW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770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300" dirty="0">
                          <a:latin typeface="Verdana"/>
                          <a:cs typeface="Verdana"/>
                        </a:rPr>
                        <a:t>7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451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65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36854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B5B4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EDUCATION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10182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300" dirty="0">
                          <a:latin typeface="Verdana"/>
                          <a:cs typeface="Verdana"/>
                        </a:rPr>
                        <a:t>16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700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2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36854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B5B4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900" b="1" spc="-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ENGINEERING</a:t>
                      </a:r>
                      <a:endParaRPr sz="900" dirty="0">
                        <a:latin typeface="Verdana"/>
                        <a:cs typeface="Verdana"/>
                      </a:endParaRPr>
                    </a:p>
                  </a:txBody>
                  <a:tcPr marL="0" marR="0" marT="1100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33020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300" b="1" spc="-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251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7827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65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36854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B5B4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MANAGEMENT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10182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300" dirty="0">
                          <a:latin typeface="Verdana"/>
                          <a:cs typeface="Verdana"/>
                        </a:rPr>
                        <a:t>8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700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65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36854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B5B4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MEDICINE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770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300" dirty="0">
                          <a:latin typeface="Verdana"/>
                          <a:cs typeface="Verdana"/>
                        </a:rPr>
                        <a:t>5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451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65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36854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B5B4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SCIENCE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770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300" dirty="0">
                          <a:latin typeface="Verdana"/>
                          <a:cs typeface="Verdana"/>
                        </a:rPr>
                        <a:t>38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451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553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36854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B5B4"/>
                    </a:solidFill>
                  </a:tcPr>
                </a:tc>
                <a:tc>
                  <a:txBody>
                    <a:bodyPr/>
                    <a:lstStyle/>
                    <a:p>
                      <a:pPr marL="26034" marR="550545">
                        <a:lnSpc>
                          <a:spcPct val="107000"/>
                        </a:lnSpc>
                        <a:spcBef>
                          <a:spcPts val="140"/>
                        </a:spcBef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HEALTH 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SC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178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300" dirty="0">
                          <a:latin typeface="Verdana"/>
                          <a:cs typeface="Verdana"/>
                        </a:rPr>
                        <a:t>2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7827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42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36854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B5B4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SOCIAL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SCIENCES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1100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300" dirty="0">
                          <a:latin typeface="Verdana"/>
                          <a:cs typeface="Verdana"/>
                        </a:rPr>
                        <a:t>55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7827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97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36854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B5B4"/>
                    </a:solidFill>
                  </a:tcPr>
                </a:tc>
                <a:tc>
                  <a:txBody>
                    <a:bodyPr/>
                    <a:lstStyle/>
                    <a:p>
                      <a:pPr marL="26034" marR="512445">
                        <a:lnSpc>
                          <a:spcPct val="107000"/>
                        </a:lnSpc>
                        <a:spcBef>
                          <a:spcPts val="330"/>
                        </a:spcBef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SPECIAL 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UD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NT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2002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dirty="0">
                          <a:latin typeface="Verdana"/>
                          <a:cs typeface="Verdana"/>
                        </a:rPr>
                        <a:t>8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102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86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B5B4"/>
                    </a:solidFill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200" b="1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Total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610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300" b="1" spc="-5" dirty="0">
                          <a:solidFill>
                            <a:srgbClr val="8F001A"/>
                          </a:solidFill>
                          <a:latin typeface="Verdana"/>
                          <a:cs typeface="Verdana"/>
                        </a:rPr>
                        <a:t>406</a:t>
                      </a:r>
                      <a:endParaRPr sz="1300" dirty="0">
                        <a:latin typeface="Verdana"/>
                        <a:cs typeface="Verdana"/>
                      </a:endParaRPr>
                    </a:p>
                  </a:txBody>
                  <a:tcPr marL="0" marR="0" marT="451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6" name="object 4"/>
          <p:cNvGraphicFramePr>
            <a:graphicFrameLocks noGrp="1"/>
          </p:cNvGraphicFramePr>
          <p:nvPr>
            <p:extLst/>
          </p:nvPr>
        </p:nvGraphicFramePr>
        <p:xfrm>
          <a:off x="4410157" y="1556795"/>
          <a:ext cx="3736936" cy="42668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5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1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92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F001A"/>
                    </a:solidFill>
                  </a:tcPr>
                </a:tc>
                <a:tc>
                  <a:txBody>
                    <a:bodyPr/>
                    <a:lstStyle/>
                    <a:p>
                      <a:pPr marL="32448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Faculty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8527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F001A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Total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8527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F00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201">
                <a:tc rowSpan="7">
                  <a:txBody>
                    <a:bodyPr/>
                    <a:lstStyle/>
                    <a:p>
                      <a:pPr marL="584200" marR="41275" indent="-542925">
                        <a:lnSpc>
                          <a:spcPct val="106700"/>
                        </a:lnSpc>
                        <a:spcBef>
                          <a:spcPts val="1525"/>
                        </a:spcBef>
                      </a:pPr>
                      <a:r>
                        <a:rPr sz="2400" b="1" spc="-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Un</a:t>
                      </a:r>
                      <a:r>
                        <a:rPr sz="2400" b="1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de</a:t>
                      </a:r>
                      <a:r>
                        <a:rPr sz="2400" b="1" spc="-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2400" b="1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g</a:t>
                      </a:r>
                      <a:r>
                        <a:rPr sz="2400" b="1" spc="-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2400" b="1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ad</a:t>
                      </a:r>
                      <a:r>
                        <a:rPr sz="2400" b="1" spc="-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u</a:t>
                      </a:r>
                      <a:r>
                        <a:rPr sz="2400" b="1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2400" b="1" spc="-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t</a:t>
                      </a:r>
                      <a:r>
                        <a:rPr sz="2400" b="1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e 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students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194101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B5B4"/>
                    </a:solidFil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ARTS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9291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300" spc="-5" dirty="0">
                          <a:latin typeface="Verdana"/>
                          <a:cs typeface="Verdana"/>
                        </a:rPr>
                        <a:t>114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610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65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367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B5B4"/>
                    </a:solidFil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900" b="1" spc="-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ENGINEERING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10946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300" b="1" spc="-5" dirty="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268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7764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56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367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B5B4"/>
                    </a:solidFil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MANAGEMENT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11709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300" spc="-5" dirty="0">
                          <a:latin typeface="Verdana"/>
                          <a:cs typeface="Verdana"/>
                        </a:rPr>
                        <a:t>317</a:t>
                      </a:r>
                      <a:endParaRPr sz="1300" dirty="0">
                        <a:latin typeface="Verdana"/>
                        <a:cs typeface="Verdana"/>
                      </a:endParaRPr>
                    </a:p>
                  </a:txBody>
                  <a:tcPr marL="0" marR="0" marT="8527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92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367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B5B4"/>
                    </a:solidFil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SCIENCE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540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300" spc="-5" dirty="0">
                          <a:latin typeface="Verdana"/>
                          <a:cs typeface="Verdana"/>
                        </a:rPr>
                        <a:t>167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2163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5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367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B5B4"/>
                    </a:solidFill>
                  </a:tcPr>
                </a:tc>
                <a:tc>
                  <a:txBody>
                    <a:bodyPr/>
                    <a:lstStyle/>
                    <a:p>
                      <a:pPr marL="29845" marR="513715">
                        <a:lnSpc>
                          <a:spcPct val="107000"/>
                        </a:lnSpc>
                        <a:spcBef>
                          <a:spcPts val="195"/>
                        </a:spcBef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HEALTH 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SC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48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300" dirty="0">
                          <a:latin typeface="Verdana"/>
                          <a:cs typeface="Verdana"/>
                        </a:rPr>
                        <a:t>13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8527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25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367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B5B4"/>
                    </a:solidFill>
                  </a:tcPr>
                </a:tc>
                <a:tc>
                  <a:txBody>
                    <a:bodyPr/>
                    <a:lstStyle/>
                    <a:p>
                      <a:pPr marL="29845" marR="513715">
                        <a:lnSpc>
                          <a:spcPct val="107000"/>
                        </a:lnSpc>
                        <a:spcBef>
                          <a:spcPts val="195"/>
                        </a:spcBef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SOCIAL 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SC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48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300" spc="-5" dirty="0">
                          <a:latin typeface="Verdana"/>
                          <a:cs typeface="Verdana"/>
                        </a:rPr>
                        <a:t>260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8527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571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367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B5B4"/>
                    </a:solidFill>
                  </a:tcPr>
                </a:tc>
                <a:tc>
                  <a:txBody>
                    <a:bodyPr/>
                    <a:lstStyle/>
                    <a:p>
                      <a:pPr marL="29845" marR="476250">
                        <a:lnSpc>
                          <a:spcPct val="107000"/>
                        </a:lnSpc>
                        <a:spcBef>
                          <a:spcPts val="770"/>
                        </a:spcBef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SPECIAL 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UD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NTS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98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1300" dirty="0">
                          <a:latin typeface="Verdana"/>
                          <a:cs typeface="Verdana"/>
                        </a:rPr>
                        <a:t>45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159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2666"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Total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9209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Undergraduate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63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B5B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R="42545" algn="ctr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1300" b="1" spc="-5" dirty="0">
                          <a:solidFill>
                            <a:srgbClr val="8F001A"/>
                          </a:solidFill>
                          <a:latin typeface="Verdana"/>
                          <a:cs typeface="Verdana"/>
                        </a:rPr>
                        <a:t>1184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15782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4848"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Grand</a:t>
                      </a:r>
                      <a:r>
                        <a:rPr sz="1300" b="1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total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14891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F001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marR="42545" algn="ctr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1300" b="1" spc="-5" dirty="0">
                          <a:solidFill>
                            <a:srgbClr val="8F001A"/>
                          </a:solidFill>
                          <a:latin typeface="Verdana"/>
                          <a:cs typeface="Verdana"/>
                        </a:rPr>
                        <a:t>1592</a:t>
                      </a:r>
                      <a:endParaRPr sz="1300" dirty="0">
                        <a:latin typeface="Verdana"/>
                        <a:cs typeface="Verdana"/>
                      </a:endParaRPr>
                    </a:p>
                  </a:txBody>
                  <a:tcPr marL="0" marR="0" marT="14891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89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" y="384473"/>
            <a:ext cx="9140619" cy="5616023"/>
          </a:xfrm>
        </p:spPr>
      </p:pic>
      <p:sp>
        <p:nvSpPr>
          <p:cNvPr id="5" name="Footer Placeholder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1111" y="6017529"/>
            <a:ext cx="7875696" cy="54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623" tIns="44311" rIns="88623" bIns="44311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3110"/>
            <a:r>
              <a:rPr lang="en-US" sz="3489" b="0" dirty="0">
                <a:solidFill>
                  <a:srgbClr val="FFFFFF"/>
                </a:solidFill>
                <a:latin typeface="Arial Black"/>
                <a:cs typeface="Helvetica"/>
              </a:rPr>
              <a:t>Our campus</a:t>
            </a:r>
          </a:p>
        </p:txBody>
      </p:sp>
      <p:sp>
        <p:nvSpPr>
          <p:cNvPr id="6" name="Rectangle 5"/>
          <p:cNvSpPr/>
          <p:nvPr/>
        </p:nvSpPr>
        <p:spPr>
          <a:xfrm>
            <a:off x="4586082" y="1858798"/>
            <a:ext cx="2388532" cy="460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110">
              <a:defRPr/>
            </a:pPr>
            <a:r>
              <a:rPr lang="en-US" sz="2396" b="1" dirty="0">
                <a:solidFill>
                  <a:srgbClr val="FFFFFF"/>
                </a:solidFill>
                <a:effectLst>
                  <a:outerShdw blurRad="63500" dist="50800" dir="2700000" algn="tl" rotWithShape="0">
                    <a:srgbClr val="000000">
                      <a:alpha val="85000"/>
                    </a:srgbClr>
                  </a:outerShdw>
                </a:effectLst>
                <a:latin typeface="+mn-lt"/>
                <a:ea typeface="Myriad Pro Bold" charset="0"/>
                <a:cs typeface="Myriad Pro Bold" charset="0"/>
                <a:sym typeface="Myriad Pro Bold" charset="0"/>
              </a:rPr>
              <a:t>MAIN CAMPUS</a:t>
            </a:r>
          </a:p>
        </p:txBody>
      </p:sp>
      <p:sp>
        <p:nvSpPr>
          <p:cNvPr id="7" name="Rectangle 10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6529112" y="2566157"/>
            <a:ext cx="1925681" cy="839190"/>
          </a:xfrm>
          <a:prstGeom prst="rect">
            <a:avLst/>
          </a:prstGeom>
          <a:noFill/>
          <a:ln>
            <a:noFill/>
          </a:ln>
          <a:effectLst>
            <a:outerShdw blurRad="127000" dist="35921" dir="2700000" algn="ctr" rotWithShape="0">
              <a:schemeClr val="bg2">
                <a:alpha val="76999"/>
              </a:schemeClr>
            </a:outerShdw>
          </a:effectLst>
          <a:extLst/>
        </p:spPr>
        <p:txBody>
          <a:bodyPr lIns="0" tIns="0" rIns="0" bIns="0" anchor="ctr"/>
          <a:lstStyle/>
          <a:p>
            <a:pPr defTabSz="913110">
              <a:defRPr/>
            </a:pPr>
            <a:endParaRPr lang="en-US" sz="1745" b="1" dirty="0">
              <a:solidFill>
                <a:srgbClr val="FFFFFF"/>
              </a:solidFill>
              <a:effectLst>
                <a:outerShdw blurRad="63500" dist="50800" dir="2700000" algn="tl" rotWithShape="0">
                  <a:srgbClr val="000000">
                    <a:alpha val="85000"/>
                  </a:srgbClr>
                </a:outerShdw>
              </a:effectLst>
              <a:latin typeface="Helvetica"/>
              <a:ea typeface="Myriad Pro Bold" charset="0"/>
              <a:cs typeface="Myriad Pro Bold" charset="0"/>
              <a:sym typeface="Myriad Pro Bold" charset="0"/>
            </a:endParaRPr>
          </a:p>
          <a:p>
            <a:pPr defTabSz="913110">
              <a:defRPr/>
            </a:pPr>
            <a:endParaRPr lang="en-US" sz="1745" b="1" dirty="0">
              <a:solidFill>
                <a:srgbClr val="FFFFFF"/>
              </a:solidFill>
              <a:effectLst>
                <a:outerShdw blurRad="63500" dist="50800" dir="2700000" algn="tl" rotWithShape="0">
                  <a:srgbClr val="000000">
                    <a:alpha val="85000"/>
                  </a:srgbClr>
                </a:outerShdw>
              </a:effectLst>
              <a:latin typeface="Helvetica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8" name="Rectangle 9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996772" y="437107"/>
            <a:ext cx="2927599" cy="1153560"/>
          </a:xfrm>
          <a:prstGeom prst="rect">
            <a:avLst/>
          </a:prstGeom>
          <a:noFill/>
          <a:ln>
            <a:noFill/>
          </a:ln>
          <a:effectLst>
            <a:outerShdw blurRad="127000" dist="35921" dir="2700000" algn="ctr" rotWithShape="0">
              <a:schemeClr val="bg2">
                <a:alpha val="76999"/>
              </a:schemeClr>
            </a:outerShdw>
          </a:effectLst>
          <a:extLst/>
        </p:spPr>
        <p:txBody>
          <a:bodyPr lIns="0" tIns="0" rIns="0" bIns="0" anchor="ctr"/>
          <a:lstStyle/>
          <a:p>
            <a:pPr defTabSz="913110">
              <a:defRPr/>
            </a:pPr>
            <a:endParaRPr lang="en-US" sz="1745" b="1" dirty="0">
              <a:solidFill>
                <a:srgbClr val="FFFFFF"/>
              </a:solidFill>
              <a:effectLst>
                <a:outerShdw blurRad="63500" dist="50800" dir="2700000" algn="tl" rotWithShape="0">
                  <a:srgbClr val="000000">
                    <a:alpha val="85000"/>
                  </a:srgbClr>
                </a:outerShdw>
              </a:effectLst>
              <a:latin typeface="Helvetica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24128" y="318769"/>
            <a:ext cx="2238754" cy="3996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110">
              <a:defRPr/>
            </a:pPr>
            <a:r>
              <a:rPr lang="en-US" sz="1997" b="1" dirty="0">
                <a:solidFill>
                  <a:srgbClr val="FFFFFF"/>
                </a:solidFill>
                <a:effectLst>
                  <a:outerShdw blurRad="63500" dist="50800" dir="2700000" algn="tl" rotWithShape="0">
                    <a:srgbClr val="000000">
                      <a:alpha val="85000"/>
                    </a:srgbClr>
                  </a:outerShdw>
                </a:effectLst>
                <a:latin typeface="+mj-lt"/>
                <a:ea typeface="Myriad Pro Bold" charset="0"/>
                <a:cs typeface="Myriad Pro Bold" charset="0"/>
                <a:sym typeface="Myriad Pro Bold" charset="0"/>
              </a:rPr>
              <a:t>GATINEAU, QC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30682" y="5385760"/>
            <a:ext cx="3456890" cy="645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110">
              <a:defRPr/>
            </a:pPr>
            <a:r>
              <a:rPr lang="en-US" sz="1798" b="1" dirty="0">
                <a:solidFill>
                  <a:srgbClr val="FFFFFF"/>
                </a:solidFill>
                <a:effectLst>
                  <a:outerShdw blurRad="63500" dist="50800" dir="2700000" algn="tl" rotWithShape="0">
                    <a:srgbClr val="000000">
                      <a:alpha val="85000"/>
                    </a:srgbClr>
                  </a:outerShdw>
                </a:effectLst>
                <a:latin typeface="+mn-lt"/>
                <a:ea typeface="Myriad Pro Bold" charset="0"/>
                <a:cs typeface="Myriad Pro Bold" charset="0"/>
                <a:sym typeface="Myriad Pro Bold" charset="0"/>
              </a:rPr>
              <a:t>ROGER GUINDON </a:t>
            </a:r>
          </a:p>
          <a:p>
            <a:pPr defTabSz="913110">
              <a:defRPr/>
            </a:pPr>
            <a:r>
              <a:rPr lang="en-US" sz="1798" b="1" dirty="0">
                <a:solidFill>
                  <a:srgbClr val="FFFFFF"/>
                </a:solidFill>
                <a:effectLst>
                  <a:outerShdw blurRad="63500" dist="50800" dir="2700000" algn="tl" rotWithShape="0">
                    <a:srgbClr val="000000">
                      <a:alpha val="85000"/>
                    </a:srgbClr>
                  </a:outerShdw>
                </a:effectLst>
                <a:latin typeface="+mn-lt"/>
                <a:ea typeface="Myriad Pro Bold" charset="0"/>
                <a:cs typeface="Myriad Pro Bold" charset="0"/>
                <a:sym typeface="Myriad Pro Bold" charset="0"/>
              </a:rPr>
              <a:t>(Medicine/ Health sciences)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0735" y="2464680"/>
            <a:ext cx="2401338" cy="39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110">
              <a:defRPr/>
            </a:pPr>
            <a:r>
              <a:rPr lang="en-US" sz="1997" b="1" dirty="0">
                <a:solidFill>
                  <a:srgbClr val="FFFFFF"/>
                </a:solidFill>
                <a:effectLst>
                  <a:outerShdw blurRad="63500" dist="50800" dir="2700000" algn="tl" rotWithShape="0">
                    <a:srgbClr val="000000">
                      <a:alpha val="85000"/>
                    </a:srgbClr>
                  </a:outerShdw>
                </a:effectLst>
                <a:latin typeface="+mn-lt"/>
                <a:ea typeface="Myriad Pro Bold" charset="0"/>
                <a:cs typeface="Myriad Pro Bold" charset="0"/>
                <a:sym typeface="Myriad Pro Bold" charset="0"/>
              </a:rPr>
              <a:t>Downtown Ottawa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0736" y="783389"/>
            <a:ext cx="2318102" cy="460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110">
              <a:defRPr/>
            </a:pPr>
            <a:r>
              <a:rPr lang="en-US" sz="2396" b="1" dirty="0">
                <a:solidFill>
                  <a:srgbClr val="FFFFFF"/>
                </a:solidFill>
                <a:effectLst>
                  <a:outerShdw blurRad="63500" dist="50800" dir="2700000" algn="tl" rotWithShape="0">
                    <a:srgbClr val="000000">
                      <a:alpha val="85000"/>
                    </a:srgbClr>
                  </a:outerShdw>
                </a:effectLst>
                <a:latin typeface="+mn-lt"/>
                <a:ea typeface="Myriad Pro Bold" charset="0"/>
                <a:cs typeface="Myriad Pro Bold" charset="0"/>
                <a:sym typeface="Myriad Pro Bold" charset="0"/>
              </a:rPr>
              <a:t>Parliament Hill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115670" y="5215319"/>
            <a:ext cx="2516624" cy="39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10"/>
            <a:r>
              <a:rPr lang="fr-CA" sz="199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anose="020B0604020202020204" pitchFamily="34" charset="0"/>
              </a:rPr>
              <a:t>Lees Campus</a:t>
            </a:r>
            <a:endParaRPr lang="en-CA" sz="1997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Helvetica" panose="020B060402020202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115670" y="2564666"/>
            <a:ext cx="2339122" cy="39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10"/>
            <a:r>
              <a:rPr lang="fr-CA" sz="199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anose="020B0604020202020204" pitchFamily="34" charset="0"/>
              </a:rPr>
              <a:t>Sandy Hill</a:t>
            </a:r>
            <a:endParaRPr lang="en-CA" sz="1997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Helvetica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40578" y="864613"/>
            <a:ext cx="2186846" cy="460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110"/>
            <a:r>
              <a:rPr lang="fr-CA" sz="1997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anose="020B0604020202020204" pitchFamily="34" charset="0"/>
              </a:rPr>
              <a:t>Byward</a:t>
            </a:r>
            <a:r>
              <a:rPr lang="fr-CA" sz="2396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anose="020B0604020202020204" pitchFamily="34" charset="0"/>
              </a:rPr>
              <a:t> </a:t>
            </a:r>
            <a:r>
              <a:rPr lang="fr-CA" sz="2396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anose="020B0604020202020204" pitchFamily="34" charset="0"/>
              </a:rPr>
              <a:t>Market</a:t>
            </a:r>
            <a:endParaRPr lang="en-CA" sz="2396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Helvetica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9809" y="6059901"/>
            <a:ext cx="87677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0742"/>
            <a:r>
              <a:rPr lang="en-US" b="1" dirty="0" smtClean="0">
                <a:solidFill>
                  <a:srgbClr val="8F001A"/>
                </a:solidFill>
                <a:latin typeface="Arial Black"/>
              </a:rPr>
              <a:t>Our Campus</a:t>
            </a:r>
            <a:endParaRPr lang="en-CA" b="1" dirty="0">
              <a:solidFill>
                <a:srgbClr val="8F001A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07541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13"/>
            <a:ext cx="4575133" cy="59133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3C61CE-4537-466F-98EC-E9AA1C9BC9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2581"/>
            <a:ext cx="4709113" cy="5958677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550" y="-2632"/>
            <a:ext cx="9142897" cy="1405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92"/>
          </a:p>
        </p:txBody>
      </p:sp>
      <p:sp>
        <p:nvSpPr>
          <p:cNvPr id="3" name="object 3"/>
          <p:cNvSpPr/>
          <p:nvPr/>
        </p:nvSpPr>
        <p:spPr>
          <a:xfrm>
            <a:off x="557" y="137925"/>
            <a:ext cx="3526370" cy="2444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92"/>
          </a:p>
        </p:txBody>
      </p:sp>
      <p:sp>
        <p:nvSpPr>
          <p:cNvPr id="4" name="object 4"/>
          <p:cNvSpPr/>
          <p:nvPr/>
        </p:nvSpPr>
        <p:spPr>
          <a:xfrm>
            <a:off x="-11670" y="5760572"/>
            <a:ext cx="9167343" cy="11000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92"/>
          </a:p>
        </p:txBody>
      </p:sp>
    </p:spTree>
    <p:extLst>
      <p:ext uri="{BB962C8B-B14F-4D97-AF65-F5344CB8AC3E}">
        <p14:creationId xmlns:p14="http://schemas.microsoft.com/office/powerpoint/2010/main" val="193004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412750" y="1916832"/>
            <a:ext cx="7774632" cy="115212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latin typeface="Times" pitchFamily="-11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International Office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8091" y="1412776"/>
            <a:ext cx="7975674" cy="4464496"/>
          </a:xfrm>
        </p:spPr>
        <p:txBody>
          <a:bodyPr/>
          <a:lstStyle/>
          <a:p>
            <a:pPr marL="0" indent="0">
              <a:buNone/>
            </a:pPr>
            <a:r>
              <a:rPr lang="en-CA" b="1" dirty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CA" b="1" dirty="0" smtClean="0">
                <a:solidFill>
                  <a:schemeClr val="bg1">
                    <a:lumMod val="50000"/>
                  </a:schemeClr>
                </a:solidFill>
              </a:rPr>
              <a:t>nternational.uOttawa.ca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CA" altLang="en-US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CA" altLang="en-US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international Office offers advice and support to students, faculty and staff, from uOttawa and international institutions, on all aspects of international engagement.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CA" altLang="en-US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CA" altLang="en-US" dirty="0" smtClean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Student Mentors are available at the International Student Success Centre (ISSC) to answer questions regarding:</a:t>
            </a:r>
          </a:p>
          <a:p>
            <a:pPr marL="108585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dirty="0" smtClean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Canadian culture</a:t>
            </a:r>
          </a:p>
          <a:p>
            <a:pPr marL="108585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dirty="0" smtClean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Academic life</a:t>
            </a:r>
          </a:p>
          <a:p>
            <a:pPr marL="108585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dirty="0" smtClean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Learning strategies</a:t>
            </a:r>
          </a:p>
          <a:p>
            <a:pPr marL="108585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dirty="0" smtClean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 challenges you might face.</a:t>
            </a:r>
          </a:p>
          <a:p>
            <a:pPr marL="0" indent="0">
              <a:buNone/>
            </a:pPr>
            <a:endParaRPr lang="en-CA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Student</a:t>
            </a:r>
            <a:r>
              <a:rPr lang="fr-CA" dirty="0" smtClean="0"/>
              <a:t> </a:t>
            </a:r>
            <a:r>
              <a:rPr lang="fr-CA" dirty="0" err="1" smtClean="0"/>
              <a:t>Academic</a:t>
            </a:r>
            <a:r>
              <a:rPr lang="fr-CA" dirty="0" smtClean="0"/>
              <a:t> </a:t>
            </a:r>
            <a:r>
              <a:rPr lang="fr-CA" dirty="0" err="1" smtClean="0"/>
              <a:t>Success</a:t>
            </a:r>
            <a:r>
              <a:rPr lang="fr-CA" dirty="0" smtClean="0"/>
              <a:t> Services </a:t>
            </a:r>
            <a:r>
              <a:rPr lang="fr-CA" sz="2400" b="0" dirty="0" smtClean="0"/>
              <a:t>(SASS)</a:t>
            </a:r>
            <a:endParaRPr lang="en-US" sz="2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Bef>
                <a:spcPct val="0"/>
              </a:spcBef>
              <a:buFontTx/>
              <a:buChar char="•"/>
              <a:defRPr/>
            </a:pPr>
            <a:r>
              <a:rPr lang="en-CA" altLang="en-US" dirty="0" smtClean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SASS is a free network of services and programs designed to give you the tools and information you need to succeed.</a:t>
            </a:r>
          </a:p>
          <a:p>
            <a:pPr marL="0" lvl="1" indent="0">
              <a:spcBef>
                <a:spcPct val="0"/>
              </a:spcBef>
              <a:buNone/>
              <a:defRPr/>
            </a:pPr>
            <a:endParaRPr lang="en-CA" altLang="en-US" dirty="0" smtClean="0">
              <a:solidFill>
                <a:srgbClr val="22222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-342900">
              <a:spcBef>
                <a:spcPct val="0"/>
              </a:spcBef>
              <a:buFontTx/>
              <a:buChar char="•"/>
              <a:defRPr/>
            </a:pPr>
            <a:r>
              <a:rPr lang="en-CA" altLang="en-US" dirty="0" smtClean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Getting </a:t>
            </a:r>
            <a:r>
              <a:rPr lang="en-CA" altLang="en-US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 from Student Academic Success Service:    </a:t>
            </a:r>
            <a:endParaRPr lang="en-CA" altLang="en-US" dirty="0" smtClean="0">
              <a:solidFill>
                <a:srgbClr val="22222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-342900">
              <a:spcBef>
                <a:spcPct val="0"/>
              </a:spcBef>
              <a:buFontTx/>
              <a:buChar char="•"/>
              <a:defRPr/>
            </a:pPr>
            <a:endParaRPr lang="en-CA" b="1" dirty="0">
              <a:solidFill>
                <a:srgbClr val="22222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00050" lvl="2" indent="0">
              <a:spcBef>
                <a:spcPct val="0"/>
              </a:spcBef>
              <a:buNone/>
              <a:defRPr/>
            </a:pPr>
            <a:r>
              <a:rPr lang="en-CA" b="1" dirty="0" smtClean="0">
                <a:solidFill>
                  <a:schemeClr val="bg1">
                    <a:lumMod val="50000"/>
                  </a:schemeClr>
                </a:solidFill>
              </a:rPr>
              <a:t>http</a:t>
            </a:r>
            <a:r>
              <a:rPr lang="en-CA" b="1" dirty="0">
                <a:solidFill>
                  <a:schemeClr val="bg1">
                    <a:lumMod val="50000"/>
                  </a:schemeClr>
                </a:solidFill>
              </a:rPr>
              <a:t>://</a:t>
            </a:r>
            <a:r>
              <a:rPr lang="en-CA" b="1" dirty="0" smtClean="0">
                <a:solidFill>
                  <a:schemeClr val="bg1">
                    <a:lumMod val="50000"/>
                  </a:schemeClr>
                </a:solidFill>
              </a:rPr>
              <a:t>sass.uottawa.ca/en </a:t>
            </a:r>
          </a:p>
          <a:p>
            <a:pPr marL="0" lvl="1" indent="0">
              <a:spcBef>
                <a:spcPct val="0"/>
              </a:spcBef>
              <a:buNone/>
              <a:defRPr/>
            </a:pPr>
            <a:endParaRPr lang="en-CA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1" indent="-342900">
              <a:spcBef>
                <a:spcPct val="0"/>
              </a:spcBef>
              <a:buFontTx/>
              <a:buChar char="•"/>
              <a:defRPr/>
            </a:pPr>
            <a:r>
              <a:rPr lang="en-CA" altLang="en-US" dirty="0" smtClean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 </a:t>
            </a:r>
            <a:r>
              <a:rPr lang="en-CA" altLang="en-US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offer counseling, mentoring, </a:t>
            </a:r>
            <a:r>
              <a:rPr lang="en-CA" altLang="en-US" dirty="0" smtClean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 services for accommodations, and </a:t>
            </a:r>
            <a:r>
              <a:rPr lang="en-CA" altLang="en-US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access to students in need, for free!</a:t>
            </a:r>
          </a:p>
          <a:p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110037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4,&quot;ColorModifier&quot;:0,&quot;BrightnessModifier&quot;:0}}"/>
</p:tagLst>
</file>

<file path=ppt/theme/theme1.xml><?xml version="1.0" encoding="utf-8"?>
<a:theme xmlns:a="http://schemas.openxmlformats.org/drawingml/2006/main" name="uOttawa-powerpoint-templat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Garne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</a:defRPr>
        </a:defPPr>
      </a:lstStyle>
    </a:lnDef>
  </a:objectDefaults>
  <a:extraClrSchemeLst>
    <a:extraClrScheme>
      <a:clrScheme name="Garne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ne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rne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ne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ne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ne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ne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uOttawa-powerpoint-template.pot</Template>
  <TotalTime>2065</TotalTime>
  <Words>1781</Words>
  <Application>Microsoft Office PowerPoint</Application>
  <PresentationFormat>On-screen Show (4:3)</PresentationFormat>
  <Paragraphs>391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ＭＳ Ｐゴシック</vt:lpstr>
      <vt:lpstr>Arial</vt:lpstr>
      <vt:lpstr>Arial Black</vt:lpstr>
      <vt:lpstr>Arial;</vt:lpstr>
      <vt:lpstr>Calibri</vt:lpstr>
      <vt:lpstr>Helvetica</vt:lpstr>
      <vt:lpstr>Myriad Pro Bold</vt:lpstr>
      <vt:lpstr>Symbol</vt:lpstr>
      <vt:lpstr>Times</vt:lpstr>
      <vt:lpstr>Times New Roman</vt:lpstr>
      <vt:lpstr>Verdana</vt:lpstr>
      <vt:lpstr>uOttawa-powerpoint-template</vt:lpstr>
      <vt:lpstr>PowerPoint Presentation</vt:lpstr>
      <vt:lpstr>PowerPoint Presentation</vt:lpstr>
      <vt:lpstr>The University of Ottawa in Rankings</vt:lpstr>
      <vt:lpstr>Did You Know?</vt:lpstr>
      <vt:lpstr>International students on campus from China</vt:lpstr>
      <vt:lpstr>PowerPoint Presentation</vt:lpstr>
      <vt:lpstr>PowerPoint Presentation</vt:lpstr>
      <vt:lpstr>International Office</vt:lpstr>
      <vt:lpstr>Student Academic Success Services (SASS)</vt:lpstr>
      <vt:lpstr>Faculty of Engineering</vt:lpstr>
      <vt:lpstr>Faculty of Engineering by the numbers</vt:lpstr>
      <vt:lpstr>PowerPoint Presentation</vt:lpstr>
      <vt:lpstr>Five Strategic Research Themes of the Faculty</vt:lpstr>
      <vt:lpstr>Centre for Entrepreneurship and Engineering Design</vt:lpstr>
      <vt:lpstr>Extra-Curricular Programs</vt:lpstr>
      <vt:lpstr>Academic Programs at the Faculty of Engineering</vt:lpstr>
      <vt:lpstr>3+2 programs</vt:lpstr>
      <vt:lpstr>Authorised 3+2 Admission Partner  in China</vt:lpstr>
      <vt:lpstr>Application process </vt:lpstr>
      <vt:lpstr>Application Process</vt:lpstr>
      <vt:lpstr>Application process </vt:lpstr>
      <vt:lpstr>Language Assessment + Interviews</vt:lpstr>
      <vt:lpstr>Application process </vt:lpstr>
      <vt:lpstr>Additional Notes: </vt:lpstr>
      <vt:lpstr>For more information on Admission and Academic Related questions:</vt:lpstr>
      <vt:lpstr>For more information on Other questions:</vt:lpstr>
      <vt:lpstr>PowerPoint Presentation</vt:lpstr>
    </vt:vector>
  </TitlesOfParts>
  <Manager/>
  <Company>University of Ottawa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Olga Golovachova</dc:creator>
  <cp:keywords/>
  <dc:description/>
  <cp:lastModifiedBy>Olga Golovachova</cp:lastModifiedBy>
  <cp:revision>287</cp:revision>
  <cp:lastPrinted>2013-05-07T16:03:29Z</cp:lastPrinted>
  <dcterms:created xsi:type="dcterms:W3CDTF">2010-02-26T18:49:55Z</dcterms:created>
  <dcterms:modified xsi:type="dcterms:W3CDTF">2019-10-22T15:02:09Z</dcterms:modified>
  <cp:category/>
</cp:coreProperties>
</file>